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0" r:id="rId1"/>
  </p:sldMasterIdLst>
  <p:notesMasterIdLst>
    <p:notesMasterId r:id="rId34"/>
  </p:notesMasterIdLst>
  <p:handoutMasterIdLst>
    <p:handoutMasterId r:id="rId35"/>
  </p:handoutMasterIdLst>
  <p:sldIdLst>
    <p:sldId id="256" r:id="rId2"/>
    <p:sldId id="284" r:id="rId3"/>
    <p:sldId id="292" r:id="rId4"/>
    <p:sldId id="483" r:id="rId5"/>
    <p:sldId id="286" r:id="rId6"/>
    <p:sldId id="466" r:id="rId7"/>
    <p:sldId id="467" r:id="rId8"/>
    <p:sldId id="469" r:id="rId9"/>
    <p:sldId id="470" r:id="rId10"/>
    <p:sldId id="471" r:id="rId11"/>
    <p:sldId id="472" r:id="rId12"/>
    <p:sldId id="287" r:id="rId13"/>
    <p:sldId id="461" r:id="rId14"/>
    <p:sldId id="474" r:id="rId15"/>
    <p:sldId id="475" r:id="rId16"/>
    <p:sldId id="303" r:id="rId17"/>
    <p:sldId id="448" r:id="rId18"/>
    <p:sldId id="476" r:id="rId19"/>
    <p:sldId id="434" r:id="rId20"/>
    <p:sldId id="480" r:id="rId21"/>
    <p:sldId id="451" r:id="rId22"/>
    <p:sldId id="482" r:id="rId23"/>
    <p:sldId id="478" r:id="rId24"/>
    <p:sldId id="477" r:id="rId25"/>
    <p:sldId id="479" r:id="rId26"/>
    <p:sldId id="481" r:id="rId27"/>
    <p:sldId id="312" r:id="rId28"/>
    <p:sldId id="369" r:id="rId29"/>
    <p:sldId id="316" r:id="rId30"/>
    <p:sldId id="459" r:id="rId31"/>
    <p:sldId id="468" r:id="rId32"/>
    <p:sldId id="441" r:id="rId33"/>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50">
          <p15:clr>
            <a:srgbClr val="A4A3A4"/>
          </p15:clr>
        </p15:guide>
        <p15:guide id="2" pos="292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徐 静远" initials="徐" lastIdx="3" clrIdx="0">
    <p:extLst>
      <p:ext uri="{19B8F6BF-5375-455C-9EA6-DF929625EA0E}">
        <p15:presenceInfo xmlns:p15="http://schemas.microsoft.com/office/powerpoint/2012/main" userId="79fab82a464df2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DA1"/>
    <a:srgbClr val="014BA0"/>
    <a:srgbClr val="004CA0"/>
    <a:srgbClr val="004D95"/>
    <a:srgbClr val="00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74339" autoAdjust="0"/>
  </p:normalViewPr>
  <p:slideViewPr>
    <p:cSldViewPr>
      <p:cViewPr varScale="1">
        <p:scale>
          <a:sx n="68" d="100"/>
          <a:sy n="68" d="100"/>
        </p:scale>
        <p:origin x="1796" y="64"/>
      </p:cViewPr>
      <p:guideLst>
        <p:guide orient="horz" pos="2250"/>
        <p:guide pos="2926"/>
      </p:guideLst>
    </p:cSldViewPr>
  </p:slideViewPr>
  <p:notesTextViewPr>
    <p:cViewPr>
      <p:scale>
        <a:sx n="3" d="2"/>
        <a:sy n="3" d="2"/>
      </p:scale>
      <p:origin x="0" y="0"/>
    </p:cViewPr>
  </p:notesTextViewPr>
  <p:notesViewPr>
    <p:cSldViewPr>
      <p:cViewPr varScale="1">
        <p:scale>
          <a:sx n="91" d="100"/>
          <a:sy n="91" d="100"/>
        </p:scale>
        <p:origin x="356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A885A5-6291-46DD-8C38-F4346F8BD6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AD7B006-D112-4BD0-8AE4-64F0FC274B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52C088-6779-478D-BFC4-B02F74C9D47A}" type="datetimeFigureOut">
              <a:rPr lang="zh-CN" altLang="en-US" smtClean="0"/>
              <a:t>2023/3/6</a:t>
            </a:fld>
            <a:endParaRPr lang="zh-CN" altLang="en-US"/>
          </a:p>
        </p:txBody>
      </p:sp>
      <p:sp>
        <p:nvSpPr>
          <p:cNvPr id="4" name="页脚占位符 3">
            <a:extLst>
              <a:ext uri="{FF2B5EF4-FFF2-40B4-BE49-F238E27FC236}">
                <a16:creationId xmlns:a16="http://schemas.microsoft.com/office/drawing/2014/main" id="{80919F37-80BE-4B88-99EB-48F5967199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00B5D5F-7C67-4D67-99DA-AA82675D6B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8CE05B-1D6A-4EF7-A591-B3FE4C6E9F2B}" type="slidenum">
              <a:rPr lang="zh-CN" altLang="en-US" smtClean="0"/>
              <a:t>‹#›</a:t>
            </a:fld>
            <a:endParaRPr lang="zh-CN" altLang="en-US"/>
          </a:p>
        </p:txBody>
      </p:sp>
    </p:spTree>
    <p:extLst>
      <p:ext uri="{BB962C8B-B14F-4D97-AF65-F5344CB8AC3E}">
        <p14:creationId xmlns:p14="http://schemas.microsoft.com/office/powerpoint/2010/main" val="3345703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a:extLst>
              <a:ext uri="{FF2B5EF4-FFF2-40B4-BE49-F238E27FC236}">
                <a16:creationId xmlns:a16="http://schemas.microsoft.com/office/drawing/2014/main" id="{74049D17-25F5-4B1B-9C26-0DA52A16BD1C}"/>
              </a:ext>
            </a:extLst>
          </p:cNvPr>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atin typeface="Calibri" panose="020F0502020204030204" pitchFamily="34" charset="0"/>
              </a:defRPr>
            </a:lvl1pPr>
          </a:lstStyle>
          <a:p>
            <a:endParaRPr lang="zh-CN" altLang="en-US"/>
          </a:p>
        </p:txBody>
      </p:sp>
      <p:sp>
        <p:nvSpPr>
          <p:cNvPr id="14339" name="日期占位符 2">
            <a:extLst>
              <a:ext uri="{FF2B5EF4-FFF2-40B4-BE49-F238E27FC236}">
                <a16:creationId xmlns:a16="http://schemas.microsoft.com/office/drawing/2014/main" id="{E89A949C-39FB-44EA-B8A1-2C3B7A1C1B4E}"/>
              </a:ext>
            </a:extLst>
          </p:cNvPr>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968198F-D380-411B-968E-E9E7B223432C}" type="datetimeFigureOut">
              <a:rPr lang="zh-CN" altLang="en-US"/>
              <a:pPr/>
              <a:t>2023/3/6</a:t>
            </a:fld>
            <a:endParaRPr lang="zh-CN" altLang="en-US"/>
          </a:p>
        </p:txBody>
      </p:sp>
      <p:sp>
        <p:nvSpPr>
          <p:cNvPr id="14340" name="幻灯片图像占位符 3">
            <a:extLst>
              <a:ext uri="{FF2B5EF4-FFF2-40B4-BE49-F238E27FC236}">
                <a16:creationId xmlns:a16="http://schemas.microsoft.com/office/drawing/2014/main" id="{46491C61-9B58-4095-B07B-12A7C6494B79}"/>
              </a:ext>
            </a:extLst>
          </p:cNvPr>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4341" name="备注占位符 4">
            <a:extLst>
              <a:ext uri="{FF2B5EF4-FFF2-40B4-BE49-F238E27FC236}">
                <a16:creationId xmlns:a16="http://schemas.microsoft.com/office/drawing/2014/main" id="{E478C051-2BE6-442D-90BF-5263E87BAC3E}"/>
              </a:ext>
            </a:extLst>
          </p:cNvPr>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342" name="页脚占位符 5">
            <a:extLst>
              <a:ext uri="{FF2B5EF4-FFF2-40B4-BE49-F238E27FC236}">
                <a16:creationId xmlns:a16="http://schemas.microsoft.com/office/drawing/2014/main" id="{3154E84F-52A0-47AE-9B6D-91754B59F116}"/>
              </a:ext>
            </a:extLst>
          </p:cNvPr>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atin typeface="Calibri" panose="020F0502020204030204" pitchFamily="34" charset="0"/>
              </a:defRPr>
            </a:lvl1pPr>
          </a:lstStyle>
          <a:p>
            <a:endParaRPr lang="zh-CN" altLang="en-US"/>
          </a:p>
        </p:txBody>
      </p:sp>
      <p:sp>
        <p:nvSpPr>
          <p:cNvPr id="14343" name="灯片编号占位符 6">
            <a:extLst>
              <a:ext uri="{FF2B5EF4-FFF2-40B4-BE49-F238E27FC236}">
                <a16:creationId xmlns:a16="http://schemas.microsoft.com/office/drawing/2014/main" id="{F6343441-1485-4129-8E77-1489FA0F26AF}"/>
              </a:ext>
            </a:extLst>
          </p:cNvPr>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592CE7C5-A61D-47A0-BD2C-455709C4B5E2}"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1</a:t>
            </a:fld>
            <a:endParaRPr lang="zh-CN" altLang="en-US"/>
          </a:p>
        </p:txBody>
      </p:sp>
    </p:spTree>
    <p:extLst>
      <p:ext uri="{BB962C8B-B14F-4D97-AF65-F5344CB8AC3E}">
        <p14:creationId xmlns:p14="http://schemas.microsoft.com/office/powerpoint/2010/main" val="397074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11</a:t>
            </a:fld>
            <a:endParaRPr lang="zh-CN" altLang="en-US"/>
          </a:p>
        </p:txBody>
      </p:sp>
    </p:spTree>
    <p:extLst>
      <p:ext uri="{BB962C8B-B14F-4D97-AF65-F5344CB8AC3E}">
        <p14:creationId xmlns:p14="http://schemas.microsoft.com/office/powerpoint/2010/main" val="379491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13</a:t>
            </a:fld>
            <a:endParaRPr lang="zh-CN" altLang="en-US"/>
          </a:p>
        </p:txBody>
      </p:sp>
    </p:spTree>
    <p:extLst>
      <p:ext uri="{BB962C8B-B14F-4D97-AF65-F5344CB8AC3E}">
        <p14:creationId xmlns:p14="http://schemas.microsoft.com/office/powerpoint/2010/main" val="2066410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14</a:t>
            </a:fld>
            <a:endParaRPr lang="zh-CN" altLang="en-US"/>
          </a:p>
        </p:txBody>
      </p:sp>
    </p:spTree>
    <p:extLst>
      <p:ext uri="{BB962C8B-B14F-4D97-AF65-F5344CB8AC3E}">
        <p14:creationId xmlns:p14="http://schemas.microsoft.com/office/powerpoint/2010/main" val="2960479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15</a:t>
            </a:fld>
            <a:endParaRPr lang="zh-CN" altLang="en-US"/>
          </a:p>
        </p:txBody>
      </p:sp>
    </p:spTree>
    <p:extLst>
      <p:ext uri="{BB962C8B-B14F-4D97-AF65-F5344CB8AC3E}">
        <p14:creationId xmlns:p14="http://schemas.microsoft.com/office/powerpoint/2010/main" val="2662851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anose="020F0502020204030204" pitchFamily="34" charset="0"/>
                <a:ea typeface="宋体" panose="02010600030101010101" pitchFamily="2" charset="-122"/>
                <a:cs typeface="+mn-cs"/>
              </a:rPr>
              <a:t> 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模块降低了所有视觉转换器模型的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，而没有向主干模型添加任何额外参数。对于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模型，我们观察到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37%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减少，而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top-1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精度仅减少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0.1%</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。对于 </a:t>
            </a:r>
            <a:r>
              <a:rPr lang="en-US" altLang="zh-CN" sz="1200" b="0" i="0" kern="1200" dirty="0" err="1">
                <a:solidFill>
                  <a:schemeClr val="tx1"/>
                </a:solidFill>
                <a:effectLst/>
                <a:latin typeface="Calibri" panose="020F0502020204030204" pitchFamily="34" charset="0"/>
                <a:ea typeface="宋体" panose="02010600030101010101" pitchFamily="2" charset="-122"/>
                <a:cs typeface="+mn-cs"/>
              </a:rPr>
              <a:t>CvT+ATS</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模型，我们还可以观察到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减少了大约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30%</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，而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top-1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准确度减少了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0.1-0.2%</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。有关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模块效率的更多详细信息，请参阅补充材料（例如吞吐量）。将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与向模型添加额外参数的 </a:t>
            </a:r>
            <a:r>
              <a:rPr lang="en-US" altLang="zh-CN" sz="1200" b="0" i="0" kern="1200" dirty="0" err="1">
                <a:solidFill>
                  <a:schemeClr val="tx1"/>
                </a:solidFill>
                <a:effectLst/>
                <a:latin typeface="Calibri" panose="020F0502020204030204" pitchFamily="34" charset="0"/>
                <a:ea typeface="宋体" panose="02010600030101010101" pitchFamily="2" charset="-122"/>
                <a:cs typeface="+mn-cs"/>
              </a:rPr>
              <a:t>DynamicViT</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 [46]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和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HVT [42]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进行比较，我们的方法在精度和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之间实现了更好的权衡。我们的方法也优于 </a:t>
            </a:r>
            <a:r>
              <a:rPr lang="en-US" altLang="zh-CN" sz="1200" b="0" i="0" kern="1200" dirty="0" err="1">
                <a:solidFill>
                  <a:schemeClr val="tx1"/>
                </a:solidFill>
                <a:effectLst/>
                <a:latin typeface="Calibri" panose="020F0502020204030204" pitchFamily="34" charset="0"/>
                <a:ea typeface="宋体" panose="02010600030101010101" pitchFamily="2" charset="-122"/>
                <a:cs typeface="+mn-cs"/>
              </a:rPr>
              <a:t>EViT</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 [36]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模型训练了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30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个时期，没有向模型添加任何额外的可训练参数。我们注意到，当 </a:t>
            </a:r>
            <a:r>
              <a:rPr lang="en-US" altLang="zh-CN" sz="1200" b="0" i="0" kern="1200" dirty="0" err="1">
                <a:solidFill>
                  <a:schemeClr val="tx1"/>
                </a:solidFill>
                <a:effectLst/>
                <a:latin typeface="Calibri" panose="020F0502020204030204" pitchFamily="34" charset="0"/>
                <a:ea typeface="宋体" panose="02010600030101010101" pitchFamily="2" charset="-122"/>
                <a:cs typeface="+mn-cs"/>
              </a:rPr>
              <a:t>EViT</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模型经过更多训练时期（例如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100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个时期）的训练时，它的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top-1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准确率可以提高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0.3%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左右。为了公平比较，我们考虑了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Dynamic-ViT [46]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使用的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30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个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epochs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训练设置。我们还将我们的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模块添加到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PS-ViT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网络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[68]</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。从表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1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中可以看出，虽然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PS-ViT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与其对应物相比大幅降低，但通过在其中加入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可以进一步降低其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a:t>
            </a: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17</a:t>
            </a:fld>
            <a:endParaRPr lang="zh-CN" altLang="en-US"/>
          </a:p>
        </p:txBody>
      </p:sp>
    </p:spTree>
    <p:extLst>
      <p:ext uri="{BB962C8B-B14F-4D97-AF65-F5344CB8AC3E}">
        <p14:creationId xmlns:p14="http://schemas.microsoft.com/office/powerpoint/2010/main" val="999388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18</a:t>
            </a:fld>
            <a:endParaRPr lang="zh-CN" altLang="en-US"/>
          </a:p>
        </p:txBody>
      </p:sp>
    </p:spTree>
    <p:extLst>
      <p:ext uri="{BB962C8B-B14F-4D97-AF65-F5344CB8AC3E}">
        <p14:creationId xmlns:p14="http://schemas.microsoft.com/office/powerpoint/2010/main" val="474337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anose="020F0502020204030204" pitchFamily="34" charset="0"/>
                <a:ea typeface="宋体" panose="02010600030101010101" pitchFamily="2" charset="-122"/>
                <a:cs typeface="+mn-cs"/>
              </a:rPr>
              <a:t>Cls token</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的注意力权重是选择候选标记的更强信号。 由于</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cls token</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将用于预测模型最后阶段的类别概率</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其相应的注意力权重表明哪些</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token</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对输出</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cls token</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的影响更大。有注意力权重求和仅向我们展示了所有其他</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token</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中关注度最高的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token</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，这可能不一定对分类标记有用。</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anose="020F0502020204030204" pitchFamily="34" charset="0"/>
                <a:ea typeface="宋体" panose="02010600030101010101" pitchFamily="2" charset="-122"/>
                <a:cs typeface="+mn-cs"/>
              </a:rPr>
              <a:t>random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随机选择一个非</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cls token</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token</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对应</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attention</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并将其注意力权重用于分数分配。如图所示，这种方法在高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和低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状态下的表现都比其他方法差得多。</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anose="020F0502020204030204" pitchFamily="34" charset="0"/>
                <a:ea typeface="宋体" panose="02010600030101010101" pitchFamily="2" charset="-122"/>
                <a:cs typeface="+mn-cs"/>
              </a:rPr>
              <a:t>L2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范数的影响</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将结果提高了约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0.2%</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基于分数的 </a:t>
            </a:r>
            <a:r>
              <a:rPr lang="en-US" altLang="zh-CN" dirty="0"/>
              <a:t>CDF </a:t>
            </a:r>
            <a:r>
              <a:rPr lang="zh-CN" altLang="en-US" dirty="0"/>
              <a:t>的采样方法几乎不会丢弃所有具有较低重要性分数的</a:t>
            </a:r>
            <a:r>
              <a:rPr lang="en-US" altLang="zh-CN" dirty="0"/>
              <a:t>token</a:t>
            </a:r>
            <a:r>
              <a:rPr lang="zh-CN" altLang="en-US" dirty="0"/>
              <a:t>，因此为以下层提供了更多样化的</a:t>
            </a:r>
            <a:r>
              <a:rPr lang="en-US" altLang="zh-CN" dirty="0"/>
              <a:t>token</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由于较早的 </a:t>
            </a:r>
            <a:r>
              <a:rPr lang="en-US" altLang="zh-CN" dirty="0"/>
              <a:t>transformer </a:t>
            </a:r>
            <a:r>
              <a:rPr lang="zh-CN" altLang="en-US" dirty="0"/>
              <a:t>块更倾向于预测分类令牌的噪声注意力权重，因此这种多样化的令牌集可以更好地有助于最终 </a:t>
            </a:r>
            <a:r>
              <a:rPr lang="en-US" altLang="zh-CN" dirty="0"/>
              <a:t>transformer </a:t>
            </a:r>
            <a:r>
              <a:rPr lang="zh-CN" altLang="en-US" dirty="0"/>
              <a:t>块的输出分类令牌。</a:t>
            </a:r>
            <a:r>
              <a:rPr lang="en-US" altLang="zh-CN" dirty="0"/>
              <a:t> </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19</a:t>
            </a:fld>
            <a:endParaRPr lang="zh-CN" altLang="en-US"/>
          </a:p>
        </p:txBody>
      </p:sp>
    </p:spTree>
    <p:extLst>
      <p:ext uri="{BB962C8B-B14F-4D97-AF65-F5344CB8AC3E}">
        <p14:creationId xmlns:p14="http://schemas.microsoft.com/office/powerpoint/2010/main" val="3441670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anose="020F0502020204030204" pitchFamily="34" charset="0"/>
                <a:ea typeface="宋体" panose="02010600030101010101" pitchFamily="2" charset="-122"/>
                <a:cs typeface="+mn-cs"/>
              </a:rPr>
              <a:t> </a:t>
            </a: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20</a:t>
            </a:fld>
            <a:endParaRPr lang="zh-CN" altLang="en-US"/>
          </a:p>
        </p:txBody>
      </p:sp>
    </p:spTree>
    <p:extLst>
      <p:ext uri="{BB962C8B-B14F-4D97-AF65-F5344CB8AC3E}">
        <p14:creationId xmlns:p14="http://schemas.microsoft.com/office/powerpoint/2010/main" val="406286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Top-K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选择方法将导致每个阶段的令牌选择率固定，这限制了主干模型的性能。图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2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中的示例显示了这一点。对于杂乱的图像（底部），与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Top-K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选择相比，逆变换采样在所有变换器块中保留了更多的标记，因此保持了准确性。另一方面，对于不太详细的图像（顶部），逆变换采样将保留较少的标记，从而降低计算成本。</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Calibri" panose="020F0502020204030204" pitchFamily="34" charset="0"/>
                <a:ea typeface="宋体" panose="02010600030101010101" pitchFamily="2" charset="-122"/>
                <a:cs typeface="+mn-cs"/>
              </a:rPr>
              <a:t>我们观察到我们的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模型逐渐去除了不相关的标记，并对那些更重要的标记进行了采样</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21</a:t>
            </a:fld>
            <a:endParaRPr lang="zh-CN" altLang="en-US"/>
          </a:p>
        </p:txBody>
      </p:sp>
    </p:spTree>
    <p:extLst>
      <p:ext uri="{BB962C8B-B14F-4D97-AF65-F5344CB8AC3E}">
        <p14:creationId xmlns:p14="http://schemas.microsoft.com/office/powerpoint/2010/main" val="4005205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Calibri" panose="020F0502020204030204" pitchFamily="34" charset="0"/>
                <a:ea typeface="宋体" panose="02010600030101010101" pitchFamily="2" charset="-122"/>
                <a:cs typeface="+mn-cs"/>
              </a:rPr>
              <a:t>此外，我们可以看到采样的标记在细节较少的图像中更集中，更少分散</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22</a:t>
            </a:fld>
            <a:endParaRPr lang="zh-CN" altLang="en-US"/>
          </a:p>
        </p:txBody>
      </p:sp>
    </p:spTree>
    <p:extLst>
      <p:ext uri="{BB962C8B-B14F-4D97-AF65-F5344CB8AC3E}">
        <p14:creationId xmlns:p14="http://schemas.microsoft.com/office/powerpoint/2010/main" val="2040241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2</a:t>
            </a:fld>
            <a:endParaRPr lang="zh-CN" altLang="en-US"/>
          </a:p>
        </p:txBody>
      </p:sp>
    </p:spTree>
    <p:extLst>
      <p:ext uri="{BB962C8B-B14F-4D97-AF65-F5344CB8AC3E}">
        <p14:creationId xmlns:p14="http://schemas.microsoft.com/office/powerpoint/2010/main" val="1815666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Calibri" panose="020F0502020204030204" pitchFamily="34" charset="0"/>
                <a:ea typeface="宋体" panose="02010600030101010101" pitchFamily="2" charset="-122"/>
                <a:cs typeface="+mn-cs"/>
              </a:rPr>
              <a:t>自适应采样</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Calibri" panose="020F0502020204030204" pitchFamily="34" charset="0"/>
                <a:ea typeface="宋体" panose="02010600030101010101" pitchFamily="2" charset="-122"/>
                <a:cs typeface="+mn-cs"/>
              </a:rPr>
              <a:t>我们在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ImageNet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验证集上评估我们的多阶段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在图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6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中，我们可视化了</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每个 </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阶段</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的采样</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token</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数量的统计直方图。多少样本的选择</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token</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在多少数值左右</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Calibri" panose="020F0502020204030204" pitchFamily="34" charset="0"/>
                <a:ea typeface="宋体" panose="02010600030101010101" pitchFamily="2" charset="-122"/>
                <a:cs typeface="+mn-cs"/>
              </a:rPr>
              <a:t>我们可以观察到</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所选</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token</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的数量在所有阶段和不同图像中都不同</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Calibri" panose="020F0502020204030204" pitchFamily="34" charset="0"/>
                <a:ea typeface="宋体" panose="02010600030101010101" pitchFamily="2" charset="-122"/>
                <a:cs typeface="+mn-cs"/>
              </a:rPr>
              <a:t>定性地分析</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模块在</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处理详细和复杂的图像时选择了更多的标记，而它为不太详细的图像选择了更少的标记</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23</a:t>
            </a:fld>
            <a:endParaRPr lang="zh-CN" altLang="en-US"/>
          </a:p>
        </p:txBody>
      </p:sp>
    </p:spTree>
    <p:extLst>
      <p:ext uri="{BB962C8B-B14F-4D97-AF65-F5344CB8AC3E}">
        <p14:creationId xmlns:p14="http://schemas.microsoft.com/office/powerpoint/2010/main" val="1649360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anose="020F0502020204030204" pitchFamily="34" charset="0"/>
                <a:ea typeface="宋体" panose="02010600030101010101" pitchFamily="2" charset="-122"/>
                <a:cs typeface="+mn-cs"/>
              </a:rPr>
              <a:t>1.</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改变网络的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精度权衡的另一种常见方法是改变通道维度。为了证明我们的自适应令牌采样方法的效率，我们因此改变了维度。为此，我们首先训练几个具有不同嵌入维度的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模型。然后，我们将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模块集成到这些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骨干网的第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3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到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11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阶段，并对网络进行微调。在图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4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中，我们可以观察到我们的方法可以将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减少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37%</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，同时保持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主干的准确性。我们还可以观察到，当我们将嵌入维度从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192 (DeiT-</a:t>
            </a:r>
            <a:r>
              <a:rPr lang="en-US" altLang="zh-CN" sz="1200" b="0" i="0" kern="1200" dirty="0" err="1">
                <a:solidFill>
                  <a:schemeClr val="tx1"/>
                </a:solidFill>
                <a:effectLst/>
                <a:latin typeface="Calibri" panose="020F0502020204030204" pitchFamily="34" charset="0"/>
                <a:ea typeface="宋体" panose="02010600030101010101" pitchFamily="2" charset="-122"/>
                <a:cs typeface="+mn-cs"/>
              </a:rPr>
              <a:t>Ti</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增加到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384 (DeiT-S)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时，</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的缩减率变得更高。结果表明，我们的 </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模块可以将具有较大嵌入维度的模型的计算成本降低到具有较小嵌入维度的变体</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anose="020F0502020204030204" pitchFamily="34" charset="0"/>
                <a:ea typeface="宋体" panose="02010600030101010101" pitchFamily="2" charset="-122"/>
                <a:cs typeface="+mn-cs"/>
              </a:rPr>
              <a:t>2.</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微调可以提高模型的准确性</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。在此实验中，我们使用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K = 197 finetune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，但使用不同的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K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值对其进行测试以达到所需的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水平。</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anose="020F0502020204030204" pitchFamily="34" charset="0"/>
                <a:ea typeface="宋体" panose="02010600030101010101" pitchFamily="2" charset="-122"/>
                <a:cs typeface="+mn-cs"/>
              </a:rPr>
              <a:t>3.</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 </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块单级</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和</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多级</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集成到视觉转换器模型中的效果。在</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单级</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 将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模块集成</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到 </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DeiT-S </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的第 </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3 </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级</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中。在</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多阶段模型</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中，我们将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模块</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集成到 </a:t>
            </a:r>
            <a:r>
              <a:rPr lang="en-US" altLang="zh-CN" sz="1200" b="1" i="0" kern="1200" dirty="0" err="1">
                <a:solidFill>
                  <a:schemeClr val="tx1"/>
                </a:solidFill>
                <a:effectLst/>
                <a:latin typeface="Calibri" panose="020F0502020204030204" pitchFamily="34" charset="0"/>
                <a:ea typeface="宋体" panose="02010600030101010101" pitchFamily="2" charset="-122"/>
                <a:cs typeface="+mn-cs"/>
              </a:rPr>
              <a:t>DeiTS</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 </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的第 </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3 </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至 </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11 </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阶段</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多级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的性能优于单级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DeiT-S+ATS</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。这是因为多阶段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模型可以通过在早期阶段丢弃较少的令牌来逐渐降低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，而单阶段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模型必须在早期阶段丢弃更多令牌以达到相同的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水平。</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24</a:t>
            </a:fld>
            <a:endParaRPr lang="zh-CN" altLang="en-US"/>
          </a:p>
        </p:txBody>
      </p:sp>
    </p:spTree>
    <p:extLst>
      <p:ext uri="{BB962C8B-B14F-4D97-AF65-F5344CB8AC3E}">
        <p14:creationId xmlns:p14="http://schemas.microsoft.com/office/powerpoint/2010/main" val="508565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Calibri" panose="020F0502020204030204" pitchFamily="34" charset="0"/>
                <a:ea typeface="宋体" panose="02010600030101010101" pitchFamily="2" charset="-122"/>
                <a:cs typeface="+mn-cs"/>
              </a:rPr>
              <a:t>虽然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是一个超轻型模块，但与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I/O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操作相关的成本仍然很小。对于具有单个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阶段的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网络，采样开销约为总计算量的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1.5%</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，这与由于丢弃令牌而节省的大量资金相比可以忽略不计。为了进一步阐述这一点，我们在表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A.1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中报告了使用</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不使用我们的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模块的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模型的吞吐量（图像</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秒）。可以看出，我们模块的加速与其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减少是一致的</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anose="020F0502020204030204" pitchFamily="34" charset="0"/>
                <a:ea typeface="宋体" panose="02010600030101010101" pitchFamily="2" charset="-122"/>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Calibri" panose="020F0502020204030204" pitchFamily="34" charset="0"/>
                <a:ea typeface="宋体" panose="02010600030101010101" pitchFamily="2" charset="-122"/>
                <a:cs typeface="+mn-cs"/>
              </a:rPr>
              <a:t>改变了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K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的值以实现不同的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级别（</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Top-1 Accuracy vs. GFLOPs</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）。在图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A.1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中，我们研究了在具有微调的单级 </a:t>
            </a:r>
            <a:r>
              <a:rPr lang="en-US" altLang="zh-CN" sz="1200" b="0" i="0" kern="1200" dirty="0" err="1">
                <a:solidFill>
                  <a:schemeClr val="tx1"/>
                </a:solidFill>
                <a:effectLst/>
                <a:latin typeface="Calibri" panose="020F0502020204030204" pitchFamily="34" charset="0"/>
                <a:ea typeface="宋体" panose="02010600030101010101" pitchFamily="2" charset="-122"/>
                <a:cs typeface="+mn-cs"/>
              </a:rPr>
              <a:t>DeiTS+ATS</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模块中改变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K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的影响。有趣的是，即使只采样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48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个令牌（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2 GFLOPs</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）也能达到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75%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的准确率。</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25</a:t>
            </a:fld>
            <a:endParaRPr lang="zh-CN" altLang="en-US"/>
          </a:p>
        </p:txBody>
      </p:sp>
    </p:spTree>
    <p:extLst>
      <p:ext uri="{BB962C8B-B14F-4D97-AF65-F5344CB8AC3E}">
        <p14:creationId xmlns:p14="http://schemas.microsoft.com/office/powerpoint/2010/main" val="2150540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Calibri" panose="020F0502020204030204" pitchFamily="34" charset="0"/>
                <a:ea typeface="宋体" panose="02010600030101010101" pitchFamily="2" charset="-122"/>
                <a:cs typeface="+mn-cs"/>
              </a:rPr>
              <a:t>虽然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是一个超轻型模块，但与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I/O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操作相关的成本仍然很小。对于具有单个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阶段的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网络，采样开销约为总计算量的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1.5%</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，这与由于丢弃令牌而节省的大量资金相比可以忽略不计。为了进一步阐述这一点，我们在表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A.1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中报告了使用</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不使用我们的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模块的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DeiT-S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模型的吞吐量（图像</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秒）。可以看出，我们模块的加速与其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减少是一致的</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Calibri" panose="020F0502020204030204" pitchFamily="34" charset="0"/>
                <a:ea typeface="宋体" panose="02010600030101010101" pitchFamily="2" charset="-122"/>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Calibri" panose="020F0502020204030204" pitchFamily="34" charset="0"/>
                <a:ea typeface="宋体" panose="02010600030101010101" pitchFamily="2" charset="-122"/>
                <a:cs typeface="+mn-cs"/>
              </a:rPr>
              <a:t>改变了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K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的值以实现不同的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GFLOPs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级别（</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Top-1 Accuracy vs. GFLOPs</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）。在图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A.1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中，我们研究了在具有微调的单级 </a:t>
            </a:r>
            <a:r>
              <a:rPr lang="en-US" altLang="zh-CN" sz="1200" b="0" i="0" kern="1200" dirty="0" err="1">
                <a:solidFill>
                  <a:schemeClr val="tx1"/>
                </a:solidFill>
                <a:effectLst/>
                <a:latin typeface="Calibri" panose="020F0502020204030204" pitchFamily="34" charset="0"/>
                <a:ea typeface="宋体" panose="02010600030101010101" pitchFamily="2" charset="-122"/>
                <a:cs typeface="+mn-cs"/>
              </a:rPr>
              <a:t>DeiTS+ATS</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模型的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ATS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模块中改变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K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的影响。有趣的是，即使只采样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48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个令牌（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2 GFLOPs</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）也能达到 </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75% </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的准确率。</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26</a:t>
            </a:fld>
            <a:endParaRPr lang="zh-CN" altLang="en-US"/>
          </a:p>
        </p:txBody>
      </p:sp>
    </p:spTree>
    <p:extLst>
      <p:ext uri="{BB962C8B-B14F-4D97-AF65-F5344CB8AC3E}">
        <p14:creationId xmlns:p14="http://schemas.microsoft.com/office/powerpoint/2010/main" val="2461175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28</a:t>
            </a:fld>
            <a:endParaRPr lang="zh-CN" altLang="en-US"/>
          </a:p>
        </p:txBody>
      </p:sp>
    </p:spTree>
    <p:extLst>
      <p:ext uri="{BB962C8B-B14F-4D97-AF65-F5344CB8AC3E}">
        <p14:creationId xmlns:p14="http://schemas.microsoft.com/office/powerpoint/2010/main" val="1335028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30</a:t>
            </a:fld>
            <a:endParaRPr lang="zh-CN" altLang="en-US"/>
          </a:p>
        </p:txBody>
      </p:sp>
    </p:spTree>
    <p:extLst>
      <p:ext uri="{BB962C8B-B14F-4D97-AF65-F5344CB8AC3E}">
        <p14:creationId xmlns:p14="http://schemas.microsoft.com/office/powerpoint/2010/main" val="1704113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31</a:t>
            </a:fld>
            <a:endParaRPr lang="zh-CN" altLang="en-US"/>
          </a:p>
        </p:txBody>
      </p:sp>
    </p:spTree>
    <p:extLst>
      <p:ext uri="{BB962C8B-B14F-4D97-AF65-F5344CB8AC3E}">
        <p14:creationId xmlns:p14="http://schemas.microsoft.com/office/powerpoint/2010/main" val="534953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32</a:t>
            </a:fld>
            <a:endParaRPr lang="zh-CN" altLang="en-US"/>
          </a:p>
        </p:txBody>
      </p:sp>
    </p:spTree>
    <p:extLst>
      <p:ext uri="{BB962C8B-B14F-4D97-AF65-F5344CB8AC3E}">
        <p14:creationId xmlns:p14="http://schemas.microsoft.com/office/powerpoint/2010/main" val="1830352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Calibri" panose="020F0502020204030204" pitchFamily="34" charset="0"/>
                <a:ea typeface="宋体" panose="02010600030101010101" pitchFamily="2" charset="-122"/>
                <a:cs typeface="+mn-cs"/>
              </a:rPr>
              <a:t>视频内容理解 检测</a:t>
            </a:r>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3</a:t>
            </a:fld>
            <a:endParaRPr lang="zh-CN" altLang="en-US"/>
          </a:p>
        </p:txBody>
      </p:sp>
    </p:spTree>
    <p:extLst>
      <p:ext uri="{BB962C8B-B14F-4D97-AF65-F5344CB8AC3E}">
        <p14:creationId xmlns:p14="http://schemas.microsoft.com/office/powerpoint/2010/main" val="2697954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4</a:t>
            </a:fld>
            <a:endParaRPr lang="zh-CN" altLang="en-US"/>
          </a:p>
        </p:txBody>
      </p:sp>
    </p:spTree>
    <p:extLst>
      <p:ext uri="{BB962C8B-B14F-4D97-AF65-F5344CB8AC3E}">
        <p14:creationId xmlns:p14="http://schemas.microsoft.com/office/powerpoint/2010/main" val="1612606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参数量</a:t>
            </a:r>
            <a:r>
              <a:rPr lang="en-US" altLang="zh-CN" dirty="0"/>
              <a:t>/</a:t>
            </a:r>
            <a:r>
              <a:rPr lang="zh-CN" altLang="en-US" dirty="0"/>
              <a:t>计算量</a:t>
            </a:r>
            <a:r>
              <a:rPr lang="en-US" altLang="zh-CN" dirty="0"/>
              <a:t>/</a:t>
            </a:r>
            <a:r>
              <a:rPr lang="zh-CN" altLang="en-US" dirty="0"/>
              <a:t>推理时间</a:t>
            </a:r>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6</a:t>
            </a:fld>
            <a:endParaRPr lang="zh-CN" altLang="en-US"/>
          </a:p>
        </p:txBody>
      </p:sp>
    </p:spTree>
    <p:extLst>
      <p:ext uri="{BB962C8B-B14F-4D97-AF65-F5344CB8AC3E}">
        <p14:creationId xmlns:p14="http://schemas.microsoft.com/office/powerpoint/2010/main" val="3282381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7</a:t>
            </a:fld>
            <a:endParaRPr lang="zh-CN" altLang="en-US"/>
          </a:p>
        </p:txBody>
      </p:sp>
    </p:spTree>
    <p:extLst>
      <p:ext uri="{BB962C8B-B14F-4D97-AF65-F5344CB8AC3E}">
        <p14:creationId xmlns:p14="http://schemas.microsoft.com/office/powerpoint/2010/main" val="35665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8</a:t>
            </a:fld>
            <a:endParaRPr lang="zh-CN" altLang="en-US"/>
          </a:p>
        </p:txBody>
      </p:sp>
    </p:spTree>
    <p:extLst>
      <p:ext uri="{BB962C8B-B14F-4D97-AF65-F5344CB8AC3E}">
        <p14:creationId xmlns:p14="http://schemas.microsoft.com/office/powerpoint/2010/main" val="1867780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9</a:t>
            </a:fld>
            <a:endParaRPr lang="zh-CN" altLang="en-US"/>
          </a:p>
        </p:txBody>
      </p:sp>
    </p:spTree>
    <p:extLst>
      <p:ext uri="{BB962C8B-B14F-4D97-AF65-F5344CB8AC3E}">
        <p14:creationId xmlns:p14="http://schemas.microsoft.com/office/powerpoint/2010/main" val="1095609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2CE7C5-A61D-47A0-BD2C-455709C4B5E2}" type="slidenum">
              <a:rPr lang="zh-CN" altLang="en-US" smtClean="0"/>
              <a:pPr/>
              <a:t>10</a:t>
            </a:fld>
            <a:endParaRPr lang="zh-CN" altLang="en-US"/>
          </a:p>
        </p:txBody>
      </p:sp>
    </p:spTree>
    <p:extLst>
      <p:ext uri="{BB962C8B-B14F-4D97-AF65-F5344CB8AC3E}">
        <p14:creationId xmlns:p14="http://schemas.microsoft.com/office/powerpoint/2010/main" val="2910556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59D0A-D246-472E-8AF2-34D9ED4E0C3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87E5B26-FC90-43E4-9CDA-4E3C1EAE05D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6" name="灯片编号占位符 5">
            <a:extLst>
              <a:ext uri="{FF2B5EF4-FFF2-40B4-BE49-F238E27FC236}">
                <a16:creationId xmlns:a16="http://schemas.microsoft.com/office/drawing/2014/main" id="{9EB8CAA7-2BC3-4456-B67D-C450C0DCAAEF}"/>
              </a:ext>
            </a:extLst>
          </p:cNvPr>
          <p:cNvSpPr>
            <a:spLocks noGrp="1"/>
          </p:cNvSpPr>
          <p:nvPr>
            <p:ph type="sldNum" sz="quarter" idx="12"/>
          </p:nvPr>
        </p:nvSpPr>
        <p:spPr/>
        <p:txBody>
          <a:bodyPr/>
          <a:lstStyle>
            <a:lvl1pPr>
              <a:defRPr/>
            </a:lvl1pPr>
          </a:lstStyle>
          <a:p>
            <a:fld id="{122EC0A0-16CA-4A55-859B-AA398DBD666C}" type="slidenum">
              <a:rPr lang="zh-CN" altLang="en-US"/>
              <a:pPr/>
              <a:t>‹#›</a:t>
            </a:fld>
            <a:endParaRPr lang="zh-CN" altLang="en-US"/>
          </a:p>
        </p:txBody>
      </p:sp>
    </p:spTree>
    <p:extLst>
      <p:ext uri="{BB962C8B-B14F-4D97-AF65-F5344CB8AC3E}">
        <p14:creationId xmlns:p14="http://schemas.microsoft.com/office/powerpoint/2010/main" val="2902034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25FAF-28BD-4E26-93ED-8E5E9F9976D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EEE66DF-60DB-4BC6-B183-A5E9F2BEC7B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074F205-7C02-4A89-B21D-1ACB6AFE0987}"/>
              </a:ext>
            </a:extLst>
          </p:cNvPr>
          <p:cNvSpPr>
            <a:spLocks noGrp="1"/>
          </p:cNvSpPr>
          <p:nvPr>
            <p:ph type="dt" sz="half" idx="10"/>
          </p:nvPr>
        </p:nvSpPr>
        <p:spPr>
          <a:xfrm>
            <a:off x="3240087" y="6423068"/>
            <a:ext cx="2663825" cy="360362"/>
          </a:xfrm>
          <a:prstGeom prst="rect">
            <a:avLst/>
          </a:prstGeom>
        </p:spPr>
        <p:txBody>
          <a:bodyPr/>
          <a:lstStyle>
            <a:lvl1pPr>
              <a:defRPr/>
            </a:lvl1pPr>
          </a:lstStyle>
          <a:p>
            <a:fld id="{5DBD80A1-553A-4A94-9E96-E180FC95CD98}" type="datetime1">
              <a:rPr lang="zh-CN" altLang="en-US" smtClean="0"/>
              <a:t>2023/3/6</a:t>
            </a:fld>
            <a:endParaRPr lang="zh-CN" altLang="en-US"/>
          </a:p>
        </p:txBody>
      </p:sp>
      <p:sp>
        <p:nvSpPr>
          <p:cNvPr id="5" name="页脚占位符 4">
            <a:extLst>
              <a:ext uri="{FF2B5EF4-FFF2-40B4-BE49-F238E27FC236}">
                <a16:creationId xmlns:a16="http://schemas.microsoft.com/office/drawing/2014/main" id="{BE99CE23-5D2C-4D88-AEDB-5F383335D509}"/>
              </a:ext>
            </a:extLst>
          </p:cNvPr>
          <p:cNvSpPr>
            <a:spLocks noGrp="1"/>
          </p:cNvSpPr>
          <p:nvPr>
            <p:ph type="ftr" sz="quarter" idx="11"/>
          </p:nvPr>
        </p:nvSpPr>
        <p:spPr>
          <a:xfrm>
            <a:off x="612775" y="6423068"/>
            <a:ext cx="2447057" cy="360362"/>
          </a:xfrm>
          <a:prstGeom prst="rect">
            <a:avLst/>
          </a:prstGeom>
        </p:spPr>
        <p:txBody>
          <a:bodyPr/>
          <a:lstStyle>
            <a:lvl1pPr>
              <a:defRPr/>
            </a:lvl1pPr>
          </a:lstStyle>
          <a:p>
            <a:r>
              <a:rPr lang="en-US" altLang="zh-CN"/>
              <a:t>Yunning Cao - USTC</a:t>
            </a:r>
            <a:endParaRPr lang="zh-CN" altLang="en-US"/>
          </a:p>
        </p:txBody>
      </p:sp>
      <p:sp>
        <p:nvSpPr>
          <p:cNvPr id="6" name="灯片编号占位符 5">
            <a:extLst>
              <a:ext uri="{FF2B5EF4-FFF2-40B4-BE49-F238E27FC236}">
                <a16:creationId xmlns:a16="http://schemas.microsoft.com/office/drawing/2014/main" id="{FF98FB3F-12FA-4DF6-A1B7-6925DDA6EBEC}"/>
              </a:ext>
            </a:extLst>
          </p:cNvPr>
          <p:cNvSpPr>
            <a:spLocks noGrp="1"/>
          </p:cNvSpPr>
          <p:nvPr>
            <p:ph type="sldNum" sz="quarter" idx="12"/>
          </p:nvPr>
        </p:nvSpPr>
        <p:spPr/>
        <p:txBody>
          <a:bodyPr/>
          <a:lstStyle>
            <a:lvl1pPr>
              <a:defRPr/>
            </a:lvl1pPr>
          </a:lstStyle>
          <a:p>
            <a:fld id="{A0405F9B-738B-4B86-AD27-E7E8EDF57148}" type="slidenum">
              <a:rPr lang="zh-CN" altLang="en-US"/>
              <a:pPr/>
              <a:t>‹#›</a:t>
            </a:fld>
            <a:endParaRPr lang="zh-CN" altLang="en-US"/>
          </a:p>
        </p:txBody>
      </p:sp>
    </p:spTree>
    <p:extLst>
      <p:ext uri="{BB962C8B-B14F-4D97-AF65-F5344CB8AC3E}">
        <p14:creationId xmlns:p14="http://schemas.microsoft.com/office/powerpoint/2010/main" val="281673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412028-40BE-4E66-ABA1-B901B4A5FFE5}"/>
              </a:ext>
            </a:extLst>
          </p:cNvPr>
          <p:cNvSpPr>
            <a:spLocks noGrp="1"/>
          </p:cNvSpPr>
          <p:nvPr>
            <p:ph type="title" orient="vert"/>
          </p:nvPr>
        </p:nvSpPr>
        <p:spPr>
          <a:xfrm>
            <a:off x="6727825" y="215900"/>
            <a:ext cx="2038350" cy="5956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983284-8CE1-48DB-B8CC-49C5175D7649}"/>
              </a:ext>
            </a:extLst>
          </p:cNvPr>
          <p:cNvSpPr>
            <a:spLocks noGrp="1"/>
          </p:cNvSpPr>
          <p:nvPr>
            <p:ph type="body" orient="vert" idx="1"/>
          </p:nvPr>
        </p:nvSpPr>
        <p:spPr>
          <a:xfrm>
            <a:off x="612775" y="215900"/>
            <a:ext cx="5962650" cy="59563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81468F0-A26F-408F-8B07-36D00BDEDDD4}"/>
              </a:ext>
            </a:extLst>
          </p:cNvPr>
          <p:cNvSpPr>
            <a:spLocks noGrp="1"/>
          </p:cNvSpPr>
          <p:nvPr>
            <p:ph type="dt" sz="half" idx="10"/>
          </p:nvPr>
        </p:nvSpPr>
        <p:spPr>
          <a:xfrm>
            <a:off x="3240087" y="6423068"/>
            <a:ext cx="2663825" cy="360362"/>
          </a:xfrm>
          <a:prstGeom prst="rect">
            <a:avLst/>
          </a:prstGeom>
        </p:spPr>
        <p:txBody>
          <a:bodyPr/>
          <a:lstStyle>
            <a:lvl1pPr>
              <a:defRPr/>
            </a:lvl1pPr>
          </a:lstStyle>
          <a:p>
            <a:fld id="{270D3FDD-5FAA-44CA-8501-33405D592143}" type="datetime1">
              <a:rPr lang="zh-CN" altLang="en-US" smtClean="0"/>
              <a:t>2023/3/6</a:t>
            </a:fld>
            <a:endParaRPr lang="zh-CN" altLang="en-US"/>
          </a:p>
        </p:txBody>
      </p:sp>
      <p:sp>
        <p:nvSpPr>
          <p:cNvPr id="5" name="页脚占位符 4">
            <a:extLst>
              <a:ext uri="{FF2B5EF4-FFF2-40B4-BE49-F238E27FC236}">
                <a16:creationId xmlns:a16="http://schemas.microsoft.com/office/drawing/2014/main" id="{ED84BF88-E2F2-49BD-81F6-9C109CAD0296}"/>
              </a:ext>
            </a:extLst>
          </p:cNvPr>
          <p:cNvSpPr>
            <a:spLocks noGrp="1"/>
          </p:cNvSpPr>
          <p:nvPr>
            <p:ph type="ftr" sz="quarter" idx="11"/>
          </p:nvPr>
        </p:nvSpPr>
        <p:spPr>
          <a:xfrm>
            <a:off x="612775" y="6423068"/>
            <a:ext cx="2447057" cy="360362"/>
          </a:xfrm>
          <a:prstGeom prst="rect">
            <a:avLst/>
          </a:prstGeom>
        </p:spPr>
        <p:txBody>
          <a:bodyPr/>
          <a:lstStyle>
            <a:lvl1pPr>
              <a:defRPr/>
            </a:lvl1pPr>
          </a:lstStyle>
          <a:p>
            <a:r>
              <a:rPr lang="en-US" altLang="zh-CN"/>
              <a:t>Yunning Cao - USTC</a:t>
            </a:r>
            <a:endParaRPr lang="zh-CN" altLang="en-US"/>
          </a:p>
        </p:txBody>
      </p:sp>
      <p:sp>
        <p:nvSpPr>
          <p:cNvPr id="6" name="灯片编号占位符 5">
            <a:extLst>
              <a:ext uri="{FF2B5EF4-FFF2-40B4-BE49-F238E27FC236}">
                <a16:creationId xmlns:a16="http://schemas.microsoft.com/office/drawing/2014/main" id="{63E9B4AB-5534-4144-8D62-26F3E86CC676}"/>
              </a:ext>
            </a:extLst>
          </p:cNvPr>
          <p:cNvSpPr>
            <a:spLocks noGrp="1"/>
          </p:cNvSpPr>
          <p:nvPr>
            <p:ph type="sldNum" sz="quarter" idx="12"/>
          </p:nvPr>
        </p:nvSpPr>
        <p:spPr/>
        <p:txBody>
          <a:bodyPr/>
          <a:lstStyle>
            <a:lvl1pPr>
              <a:defRPr/>
            </a:lvl1pPr>
          </a:lstStyle>
          <a:p>
            <a:fld id="{6AE16F06-B301-439C-9936-C92F0B0EF851}" type="slidenum">
              <a:rPr lang="zh-CN" altLang="en-US"/>
              <a:pPr/>
              <a:t>‹#›</a:t>
            </a:fld>
            <a:endParaRPr lang="zh-CN" altLang="en-US"/>
          </a:p>
        </p:txBody>
      </p:sp>
    </p:spTree>
    <p:extLst>
      <p:ext uri="{BB962C8B-B14F-4D97-AF65-F5344CB8AC3E}">
        <p14:creationId xmlns:p14="http://schemas.microsoft.com/office/powerpoint/2010/main" val="55550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6B2A4-C942-4779-BA41-2E8ACEED14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747C0A-09E3-4B8F-9563-62E53C16E9E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a:extLst>
              <a:ext uri="{FF2B5EF4-FFF2-40B4-BE49-F238E27FC236}">
                <a16:creationId xmlns:a16="http://schemas.microsoft.com/office/drawing/2014/main" id="{D2308F63-944A-4015-A4B3-3FC1DBA7601D}"/>
              </a:ext>
            </a:extLst>
          </p:cNvPr>
          <p:cNvSpPr>
            <a:spLocks noGrp="1"/>
          </p:cNvSpPr>
          <p:nvPr>
            <p:ph type="sldNum" sz="quarter" idx="12"/>
          </p:nvPr>
        </p:nvSpPr>
        <p:spPr/>
        <p:txBody>
          <a:bodyPr/>
          <a:lstStyle>
            <a:lvl1pPr>
              <a:defRPr/>
            </a:lvl1pPr>
          </a:lstStyle>
          <a:p>
            <a:fld id="{C536968F-8ADA-4A53-88C1-D8DA183B7D79}" type="slidenum">
              <a:rPr lang="zh-CN" altLang="en-US"/>
              <a:pPr/>
              <a:t>‹#›</a:t>
            </a:fld>
            <a:endParaRPr lang="zh-CN" altLang="en-US"/>
          </a:p>
        </p:txBody>
      </p:sp>
    </p:spTree>
    <p:extLst>
      <p:ext uri="{BB962C8B-B14F-4D97-AF65-F5344CB8AC3E}">
        <p14:creationId xmlns:p14="http://schemas.microsoft.com/office/powerpoint/2010/main" val="1924667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B4F55-A4A9-4CB8-9099-A024165B142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74A715-8A21-4773-BE73-81F8F7B4ADD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6" name="灯片编号占位符 5">
            <a:extLst>
              <a:ext uri="{FF2B5EF4-FFF2-40B4-BE49-F238E27FC236}">
                <a16:creationId xmlns:a16="http://schemas.microsoft.com/office/drawing/2014/main" id="{B0B072B2-3062-41C0-ADC0-8B8411A89B70}"/>
              </a:ext>
            </a:extLst>
          </p:cNvPr>
          <p:cNvSpPr>
            <a:spLocks noGrp="1"/>
          </p:cNvSpPr>
          <p:nvPr>
            <p:ph type="sldNum" sz="quarter" idx="12"/>
          </p:nvPr>
        </p:nvSpPr>
        <p:spPr/>
        <p:txBody>
          <a:bodyPr/>
          <a:lstStyle>
            <a:lvl1pPr>
              <a:defRPr/>
            </a:lvl1pPr>
          </a:lstStyle>
          <a:p>
            <a:fld id="{ACF2DDF2-3F0F-486D-9FDC-E9DA1775B1CB}" type="slidenum">
              <a:rPr lang="zh-CN" altLang="en-US"/>
              <a:pPr/>
              <a:t>‹#›</a:t>
            </a:fld>
            <a:endParaRPr lang="zh-CN" altLang="en-US"/>
          </a:p>
        </p:txBody>
      </p:sp>
    </p:spTree>
    <p:extLst>
      <p:ext uri="{BB962C8B-B14F-4D97-AF65-F5344CB8AC3E}">
        <p14:creationId xmlns:p14="http://schemas.microsoft.com/office/powerpoint/2010/main" val="1016477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B240B-916B-4670-84CC-FE8EE5DEBF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A6FDEC-DB2C-4F7E-92E3-6C3714787E26}"/>
              </a:ext>
            </a:extLst>
          </p:cNvPr>
          <p:cNvSpPr>
            <a:spLocks noGrp="1"/>
          </p:cNvSpPr>
          <p:nvPr>
            <p:ph sz="half" idx="1"/>
          </p:nvPr>
        </p:nvSpPr>
        <p:spPr>
          <a:xfrm>
            <a:off x="6127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23DBA62-3A71-4C70-B0DA-207C3B70D5A6}"/>
              </a:ext>
            </a:extLst>
          </p:cNvPr>
          <p:cNvSpPr>
            <a:spLocks noGrp="1"/>
          </p:cNvSpPr>
          <p:nvPr>
            <p:ph sz="half" idx="2"/>
          </p:nvPr>
        </p:nvSpPr>
        <p:spPr>
          <a:xfrm>
            <a:off x="47656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F4E3880-20F2-4A6C-9F1F-C670B4181F5C}"/>
              </a:ext>
            </a:extLst>
          </p:cNvPr>
          <p:cNvSpPr>
            <a:spLocks noGrp="1"/>
          </p:cNvSpPr>
          <p:nvPr>
            <p:ph type="dt" sz="half" idx="10"/>
          </p:nvPr>
        </p:nvSpPr>
        <p:spPr>
          <a:xfrm>
            <a:off x="3240087" y="6423068"/>
            <a:ext cx="2663825" cy="360362"/>
          </a:xfrm>
          <a:prstGeom prst="rect">
            <a:avLst/>
          </a:prstGeom>
        </p:spPr>
        <p:txBody>
          <a:bodyPr/>
          <a:lstStyle>
            <a:lvl1pPr>
              <a:defRPr/>
            </a:lvl1pPr>
          </a:lstStyle>
          <a:p>
            <a:fld id="{C3152B4F-CC28-4FAA-8F2C-B9E6FF073F8E}" type="datetime1">
              <a:rPr lang="zh-CN" altLang="en-US" smtClean="0"/>
              <a:t>2023/3/6</a:t>
            </a:fld>
            <a:endParaRPr lang="zh-CN" altLang="en-US"/>
          </a:p>
        </p:txBody>
      </p:sp>
      <p:sp>
        <p:nvSpPr>
          <p:cNvPr id="6" name="页脚占位符 5">
            <a:extLst>
              <a:ext uri="{FF2B5EF4-FFF2-40B4-BE49-F238E27FC236}">
                <a16:creationId xmlns:a16="http://schemas.microsoft.com/office/drawing/2014/main" id="{E5CEED18-FD5F-4040-9BFE-EEF77ACC6C6C}"/>
              </a:ext>
            </a:extLst>
          </p:cNvPr>
          <p:cNvSpPr>
            <a:spLocks noGrp="1"/>
          </p:cNvSpPr>
          <p:nvPr>
            <p:ph type="ftr" sz="quarter" idx="11"/>
          </p:nvPr>
        </p:nvSpPr>
        <p:spPr>
          <a:xfrm>
            <a:off x="612775" y="6423068"/>
            <a:ext cx="2447057" cy="360362"/>
          </a:xfrm>
          <a:prstGeom prst="rect">
            <a:avLst/>
          </a:prstGeom>
        </p:spPr>
        <p:txBody>
          <a:bodyPr/>
          <a:lstStyle>
            <a:lvl1pPr>
              <a:defRPr/>
            </a:lvl1pPr>
          </a:lstStyle>
          <a:p>
            <a:r>
              <a:rPr lang="en-US" altLang="zh-CN"/>
              <a:t>Yunning Cao - USTC</a:t>
            </a:r>
            <a:endParaRPr lang="zh-CN" altLang="en-US"/>
          </a:p>
        </p:txBody>
      </p:sp>
      <p:sp>
        <p:nvSpPr>
          <p:cNvPr id="7" name="灯片编号占位符 6">
            <a:extLst>
              <a:ext uri="{FF2B5EF4-FFF2-40B4-BE49-F238E27FC236}">
                <a16:creationId xmlns:a16="http://schemas.microsoft.com/office/drawing/2014/main" id="{1BEECB9F-7AA9-4135-B993-487725935574}"/>
              </a:ext>
            </a:extLst>
          </p:cNvPr>
          <p:cNvSpPr>
            <a:spLocks noGrp="1"/>
          </p:cNvSpPr>
          <p:nvPr>
            <p:ph type="sldNum" sz="quarter" idx="12"/>
          </p:nvPr>
        </p:nvSpPr>
        <p:spPr/>
        <p:txBody>
          <a:bodyPr/>
          <a:lstStyle>
            <a:lvl1pPr>
              <a:defRPr/>
            </a:lvl1pPr>
          </a:lstStyle>
          <a:p>
            <a:fld id="{F7415849-A598-4896-8FF4-283A0236E6BB}" type="slidenum">
              <a:rPr lang="zh-CN" altLang="en-US"/>
              <a:pPr/>
              <a:t>‹#›</a:t>
            </a:fld>
            <a:endParaRPr lang="zh-CN" altLang="en-US"/>
          </a:p>
        </p:txBody>
      </p:sp>
    </p:spTree>
    <p:extLst>
      <p:ext uri="{BB962C8B-B14F-4D97-AF65-F5344CB8AC3E}">
        <p14:creationId xmlns:p14="http://schemas.microsoft.com/office/powerpoint/2010/main" val="4267672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092BC-6393-44D0-93BC-DCD92AD163E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38828E3-65CD-43B5-BA2F-294EA7C5F6E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29C5E89-5804-47FC-94F6-2F52EEDEA528}"/>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B2374ED-8C45-45E8-9287-16F43555C7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CDB069B-50FA-478A-AEF1-B7F66D53E9CD}"/>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F245526-2EFA-4B46-9CD6-F6EAA4EFCDCF}"/>
              </a:ext>
            </a:extLst>
          </p:cNvPr>
          <p:cNvSpPr>
            <a:spLocks noGrp="1"/>
          </p:cNvSpPr>
          <p:nvPr>
            <p:ph type="dt" sz="half" idx="10"/>
          </p:nvPr>
        </p:nvSpPr>
        <p:spPr>
          <a:xfrm>
            <a:off x="3240087" y="6423068"/>
            <a:ext cx="2663825" cy="360362"/>
          </a:xfrm>
          <a:prstGeom prst="rect">
            <a:avLst/>
          </a:prstGeom>
        </p:spPr>
        <p:txBody>
          <a:bodyPr/>
          <a:lstStyle>
            <a:lvl1pPr>
              <a:defRPr/>
            </a:lvl1pPr>
          </a:lstStyle>
          <a:p>
            <a:fld id="{F635BA2B-44DC-475C-8D5C-24FACA3B69E2}" type="datetime1">
              <a:rPr lang="zh-CN" altLang="en-US" smtClean="0"/>
              <a:t>2023/3/6</a:t>
            </a:fld>
            <a:endParaRPr lang="zh-CN" altLang="en-US"/>
          </a:p>
        </p:txBody>
      </p:sp>
      <p:sp>
        <p:nvSpPr>
          <p:cNvPr id="8" name="页脚占位符 7">
            <a:extLst>
              <a:ext uri="{FF2B5EF4-FFF2-40B4-BE49-F238E27FC236}">
                <a16:creationId xmlns:a16="http://schemas.microsoft.com/office/drawing/2014/main" id="{E8EC7D32-5816-4F05-833E-D1B289DE3AD7}"/>
              </a:ext>
            </a:extLst>
          </p:cNvPr>
          <p:cNvSpPr>
            <a:spLocks noGrp="1"/>
          </p:cNvSpPr>
          <p:nvPr>
            <p:ph type="ftr" sz="quarter" idx="11"/>
          </p:nvPr>
        </p:nvSpPr>
        <p:spPr>
          <a:xfrm>
            <a:off x="612775" y="6423068"/>
            <a:ext cx="2447057" cy="360362"/>
          </a:xfrm>
          <a:prstGeom prst="rect">
            <a:avLst/>
          </a:prstGeom>
        </p:spPr>
        <p:txBody>
          <a:bodyPr/>
          <a:lstStyle>
            <a:lvl1pPr>
              <a:defRPr/>
            </a:lvl1pPr>
          </a:lstStyle>
          <a:p>
            <a:r>
              <a:rPr lang="en-US" altLang="zh-CN"/>
              <a:t>Yunning Cao - USTC</a:t>
            </a:r>
            <a:endParaRPr lang="zh-CN" altLang="en-US"/>
          </a:p>
        </p:txBody>
      </p:sp>
      <p:sp>
        <p:nvSpPr>
          <p:cNvPr id="9" name="灯片编号占位符 8">
            <a:extLst>
              <a:ext uri="{FF2B5EF4-FFF2-40B4-BE49-F238E27FC236}">
                <a16:creationId xmlns:a16="http://schemas.microsoft.com/office/drawing/2014/main" id="{CA1F2A12-7EB2-4C07-9185-926C6250A8FD}"/>
              </a:ext>
            </a:extLst>
          </p:cNvPr>
          <p:cNvSpPr>
            <a:spLocks noGrp="1"/>
          </p:cNvSpPr>
          <p:nvPr>
            <p:ph type="sldNum" sz="quarter" idx="12"/>
          </p:nvPr>
        </p:nvSpPr>
        <p:spPr/>
        <p:txBody>
          <a:bodyPr/>
          <a:lstStyle>
            <a:lvl1pPr>
              <a:defRPr/>
            </a:lvl1pPr>
          </a:lstStyle>
          <a:p>
            <a:fld id="{11ADFF7E-5BC2-440D-9E58-996AE98C6011}" type="slidenum">
              <a:rPr lang="zh-CN" altLang="en-US"/>
              <a:pPr/>
              <a:t>‹#›</a:t>
            </a:fld>
            <a:endParaRPr lang="zh-CN" altLang="en-US"/>
          </a:p>
        </p:txBody>
      </p:sp>
    </p:spTree>
    <p:extLst>
      <p:ext uri="{BB962C8B-B14F-4D97-AF65-F5344CB8AC3E}">
        <p14:creationId xmlns:p14="http://schemas.microsoft.com/office/powerpoint/2010/main" val="66504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73728-8DB1-46A3-A958-70FD0D4E4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FAC30D-F40F-4F7A-A6F0-97C7C69C3B99}"/>
              </a:ext>
            </a:extLst>
          </p:cNvPr>
          <p:cNvSpPr>
            <a:spLocks noGrp="1"/>
          </p:cNvSpPr>
          <p:nvPr>
            <p:ph type="dt" sz="half" idx="10"/>
          </p:nvPr>
        </p:nvSpPr>
        <p:spPr>
          <a:xfrm>
            <a:off x="3240087" y="6423068"/>
            <a:ext cx="2663825" cy="360362"/>
          </a:xfrm>
          <a:prstGeom prst="rect">
            <a:avLst/>
          </a:prstGeom>
        </p:spPr>
        <p:txBody>
          <a:bodyPr/>
          <a:lstStyle>
            <a:lvl1pPr>
              <a:defRPr/>
            </a:lvl1pPr>
          </a:lstStyle>
          <a:p>
            <a:fld id="{6BD52972-C048-48BF-9FE2-3EE17CE6D16A}" type="datetime1">
              <a:rPr lang="zh-CN" altLang="en-US" smtClean="0"/>
              <a:t>2023/3/6</a:t>
            </a:fld>
            <a:endParaRPr lang="zh-CN" altLang="en-US"/>
          </a:p>
        </p:txBody>
      </p:sp>
      <p:sp>
        <p:nvSpPr>
          <p:cNvPr id="4" name="页脚占位符 3">
            <a:extLst>
              <a:ext uri="{FF2B5EF4-FFF2-40B4-BE49-F238E27FC236}">
                <a16:creationId xmlns:a16="http://schemas.microsoft.com/office/drawing/2014/main" id="{B8E968D1-1811-4D6D-AC2F-7DE0C7254B15}"/>
              </a:ext>
            </a:extLst>
          </p:cNvPr>
          <p:cNvSpPr>
            <a:spLocks noGrp="1"/>
          </p:cNvSpPr>
          <p:nvPr>
            <p:ph type="ftr" sz="quarter" idx="11"/>
          </p:nvPr>
        </p:nvSpPr>
        <p:spPr>
          <a:xfrm>
            <a:off x="612775" y="6423068"/>
            <a:ext cx="2447057" cy="360362"/>
          </a:xfrm>
          <a:prstGeom prst="rect">
            <a:avLst/>
          </a:prstGeom>
        </p:spPr>
        <p:txBody>
          <a:bodyPr/>
          <a:lstStyle>
            <a:lvl1pPr>
              <a:defRPr/>
            </a:lvl1pPr>
          </a:lstStyle>
          <a:p>
            <a:r>
              <a:rPr lang="en-US" altLang="zh-CN"/>
              <a:t>Yunning Cao - USTC</a:t>
            </a:r>
            <a:endParaRPr lang="zh-CN" altLang="en-US"/>
          </a:p>
        </p:txBody>
      </p:sp>
      <p:sp>
        <p:nvSpPr>
          <p:cNvPr id="5" name="灯片编号占位符 4">
            <a:extLst>
              <a:ext uri="{FF2B5EF4-FFF2-40B4-BE49-F238E27FC236}">
                <a16:creationId xmlns:a16="http://schemas.microsoft.com/office/drawing/2014/main" id="{5691F043-E87B-4E82-A3B5-55CD76389EFA}"/>
              </a:ext>
            </a:extLst>
          </p:cNvPr>
          <p:cNvSpPr>
            <a:spLocks noGrp="1"/>
          </p:cNvSpPr>
          <p:nvPr>
            <p:ph type="sldNum" sz="quarter" idx="12"/>
          </p:nvPr>
        </p:nvSpPr>
        <p:spPr/>
        <p:txBody>
          <a:bodyPr/>
          <a:lstStyle>
            <a:lvl1pPr>
              <a:defRPr/>
            </a:lvl1pPr>
          </a:lstStyle>
          <a:p>
            <a:fld id="{3206AAC3-1B79-4A76-AB03-DC3F57F1731C}" type="slidenum">
              <a:rPr lang="zh-CN" altLang="en-US"/>
              <a:pPr/>
              <a:t>‹#›</a:t>
            </a:fld>
            <a:endParaRPr lang="zh-CN" altLang="en-US"/>
          </a:p>
        </p:txBody>
      </p:sp>
    </p:spTree>
    <p:extLst>
      <p:ext uri="{BB962C8B-B14F-4D97-AF65-F5344CB8AC3E}">
        <p14:creationId xmlns:p14="http://schemas.microsoft.com/office/powerpoint/2010/main" val="297453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D1C7EB-3F22-47E8-95AF-F3E9F4DF1E6A}"/>
              </a:ext>
            </a:extLst>
          </p:cNvPr>
          <p:cNvSpPr>
            <a:spLocks noGrp="1"/>
          </p:cNvSpPr>
          <p:nvPr>
            <p:ph type="dt" sz="half" idx="10"/>
          </p:nvPr>
        </p:nvSpPr>
        <p:spPr>
          <a:xfrm>
            <a:off x="3240087" y="6423068"/>
            <a:ext cx="2663825" cy="360362"/>
          </a:xfrm>
          <a:prstGeom prst="rect">
            <a:avLst/>
          </a:prstGeom>
        </p:spPr>
        <p:txBody>
          <a:bodyPr/>
          <a:lstStyle>
            <a:lvl1pPr>
              <a:defRPr/>
            </a:lvl1pPr>
          </a:lstStyle>
          <a:p>
            <a:fld id="{A020B4B9-9060-4AA6-972B-ADA09835D8EC}" type="datetime1">
              <a:rPr lang="zh-CN" altLang="en-US" smtClean="0"/>
              <a:t>2023/3/6</a:t>
            </a:fld>
            <a:endParaRPr lang="zh-CN" altLang="en-US"/>
          </a:p>
        </p:txBody>
      </p:sp>
      <p:sp>
        <p:nvSpPr>
          <p:cNvPr id="3" name="页脚占位符 2">
            <a:extLst>
              <a:ext uri="{FF2B5EF4-FFF2-40B4-BE49-F238E27FC236}">
                <a16:creationId xmlns:a16="http://schemas.microsoft.com/office/drawing/2014/main" id="{822CF4AC-187A-457C-828B-58891181ACA0}"/>
              </a:ext>
            </a:extLst>
          </p:cNvPr>
          <p:cNvSpPr>
            <a:spLocks noGrp="1"/>
          </p:cNvSpPr>
          <p:nvPr>
            <p:ph type="ftr" sz="quarter" idx="11"/>
          </p:nvPr>
        </p:nvSpPr>
        <p:spPr>
          <a:xfrm>
            <a:off x="612775" y="6423068"/>
            <a:ext cx="2447057" cy="360362"/>
          </a:xfrm>
          <a:prstGeom prst="rect">
            <a:avLst/>
          </a:prstGeom>
        </p:spPr>
        <p:txBody>
          <a:bodyPr/>
          <a:lstStyle>
            <a:lvl1pPr>
              <a:defRPr/>
            </a:lvl1pPr>
          </a:lstStyle>
          <a:p>
            <a:r>
              <a:rPr lang="en-US" altLang="zh-CN"/>
              <a:t>Yunning Cao - USTC</a:t>
            </a:r>
            <a:endParaRPr lang="zh-CN" altLang="en-US"/>
          </a:p>
        </p:txBody>
      </p:sp>
      <p:sp>
        <p:nvSpPr>
          <p:cNvPr id="4" name="灯片编号占位符 3">
            <a:extLst>
              <a:ext uri="{FF2B5EF4-FFF2-40B4-BE49-F238E27FC236}">
                <a16:creationId xmlns:a16="http://schemas.microsoft.com/office/drawing/2014/main" id="{3F002850-DB1B-4432-B3C9-04674C78E2FC}"/>
              </a:ext>
            </a:extLst>
          </p:cNvPr>
          <p:cNvSpPr>
            <a:spLocks noGrp="1"/>
          </p:cNvSpPr>
          <p:nvPr>
            <p:ph type="sldNum" sz="quarter" idx="12"/>
          </p:nvPr>
        </p:nvSpPr>
        <p:spPr/>
        <p:txBody>
          <a:bodyPr/>
          <a:lstStyle>
            <a:lvl1pPr>
              <a:defRPr/>
            </a:lvl1pPr>
          </a:lstStyle>
          <a:p>
            <a:fld id="{D5851209-3603-471C-BDA4-EA3C299212CC}" type="slidenum">
              <a:rPr lang="zh-CN" altLang="en-US"/>
              <a:pPr/>
              <a:t>‹#›</a:t>
            </a:fld>
            <a:endParaRPr lang="zh-CN" altLang="en-US"/>
          </a:p>
        </p:txBody>
      </p:sp>
    </p:spTree>
    <p:extLst>
      <p:ext uri="{BB962C8B-B14F-4D97-AF65-F5344CB8AC3E}">
        <p14:creationId xmlns:p14="http://schemas.microsoft.com/office/powerpoint/2010/main" val="3325089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B2FD7-2F5D-4D8E-BB71-B1FD98FC6A9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36DDEF-51F3-432B-95BD-8E3706EE3C2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C86547E-CCFF-4FFB-8E5D-F1FF4C4B31D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EB6D801-A8EA-4643-BBE3-4B83557AA999}"/>
              </a:ext>
            </a:extLst>
          </p:cNvPr>
          <p:cNvSpPr>
            <a:spLocks noGrp="1"/>
          </p:cNvSpPr>
          <p:nvPr>
            <p:ph type="dt" sz="half" idx="10"/>
          </p:nvPr>
        </p:nvSpPr>
        <p:spPr>
          <a:xfrm>
            <a:off x="3240087" y="6423068"/>
            <a:ext cx="2663825" cy="360362"/>
          </a:xfrm>
          <a:prstGeom prst="rect">
            <a:avLst/>
          </a:prstGeom>
        </p:spPr>
        <p:txBody>
          <a:bodyPr/>
          <a:lstStyle>
            <a:lvl1pPr>
              <a:defRPr/>
            </a:lvl1pPr>
          </a:lstStyle>
          <a:p>
            <a:fld id="{38F346DF-84FD-4354-82D9-75D1912249A1}" type="datetime1">
              <a:rPr lang="zh-CN" altLang="en-US" smtClean="0"/>
              <a:t>2023/3/6</a:t>
            </a:fld>
            <a:endParaRPr lang="zh-CN" altLang="en-US"/>
          </a:p>
        </p:txBody>
      </p:sp>
      <p:sp>
        <p:nvSpPr>
          <p:cNvPr id="6" name="页脚占位符 5">
            <a:extLst>
              <a:ext uri="{FF2B5EF4-FFF2-40B4-BE49-F238E27FC236}">
                <a16:creationId xmlns:a16="http://schemas.microsoft.com/office/drawing/2014/main" id="{05D2D9C8-B733-4D2D-8F1C-CB7C13DF1673}"/>
              </a:ext>
            </a:extLst>
          </p:cNvPr>
          <p:cNvSpPr>
            <a:spLocks noGrp="1"/>
          </p:cNvSpPr>
          <p:nvPr>
            <p:ph type="ftr" sz="quarter" idx="11"/>
          </p:nvPr>
        </p:nvSpPr>
        <p:spPr>
          <a:xfrm>
            <a:off x="612775" y="6423068"/>
            <a:ext cx="2447057" cy="360362"/>
          </a:xfrm>
          <a:prstGeom prst="rect">
            <a:avLst/>
          </a:prstGeom>
        </p:spPr>
        <p:txBody>
          <a:bodyPr/>
          <a:lstStyle>
            <a:lvl1pPr>
              <a:defRPr/>
            </a:lvl1pPr>
          </a:lstStyle>
          <a:p>
            <a:r>
              <a:rPr lang="en-US" altLang="zh-CN"/>
              <a:t>Yunning Cao - USTC</a:t>
            </a:r>
            <a:endParaRPr lang="zh-CN" altLang="en-US"/>
          </a:p>
        </p:txBody>
      </p:sp>
      <p:sp>
        <p:nvSpPr>
          <p:cNvPr id="7" name="灯片编号占位符 6">
            <a:extLst>
              <a:ext uri="{FF2B5EF4-FFF2-40B4-BE49-F238E27FC236}">
                <a16:creationId xmlns:a16="http://schemas.microsoft.com/office/drawing/2014/main" id="{8660D7CF-207D-4AB5-9605-AAC17CCD8BCB}"/>
              </a:ext>
            </a:extLst>
          </p:cNvPr>
          <p:cNvSpPr>
            <a:spLocks noGrp="1"/>
          </p:cNvSpPr>
          <p:nvPr>
            <p:ph type="sldNum" sz="quarter" idx="12"/>
          </p:nvPr>
        </p:nvSpPr>
        <p:spPr/>
        <p:txBody>
          <a:bodyPr/>
          <a:lstStyle>
            <a:lvl1pPr>
              <a:defRPr/>
            </a:lvl1pPr>
          </a:lstStyle>
          <a:p>
            <a:fld id="{DAE00C60-BA3D-4E3E-BDB9-3F058B16A116}" type="slidenum">
              <a:rPr lang="zh-CN" altLang="en-US"/>
              <a:pPr/>
              <a:t>‹#›</a:t>
            </a:fld>
            <a:endParaRPr lang="zh-CN" altLang="en-US"/>
          </a:p>
        </p:txBody>
      </p:sp>
    </p:spTree>
    <p:extLst>
      <p:ext uri="{BB962C8B-B14F-4D97-AF65-F5344CB8AC3E}">
        <p14:creationId xmlns:p14="http://schemas.microsoft.com/office/powerpoint/2010/main" val="3283010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A8260-C090-4B4D-987D-92983C566CE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476459C-E082-465D-92A0-353E8498556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8A8CD4F-B257-49F8-8C8E-92E0E0B9219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AF73D0E-4F53-4C24-8C95-1F2AFAE8AA4F}"/>
              </a:ext>
            </a:extLst>
          </p:cNvPr>
          <p:cNvSpPr>
            <a:spLocks noGrp="1"/>
          </p:cNvSpPr>
          <p:nvPr>
            <p:ph type="dt" sz="half" idx="10"/>
          </p:nvPr>
        </p:nvSpPr>
        <p:spPr>
          <a:xfrm>
            <a:off x="3240087" y="6423068"/>
            <a:ext cx="2663825" cy="360362"/>
          </a:xfrm>
          <a:prstGeom prst="rect">
            <a:avLst/>
          </a:prstGeom>
        </p:spPr>
        <p:txBody>
          <a:bodyPr/>
          <a:lstStyle>
            <a:lvl1pPr>
              <a:defRPr/>
            </a:lvl1pPr>
          </a:lstStyle>
          <a:p>
            <a:fld id="{16C78998-10BB-4635-A612-9D0D44E92062}" type="datetime1">
              <a:rPr lang="zh-CN" altLang="en-US" smtClean="0"/>
              <a:t>2023/3/6</a:t>
            </a:fld>
            <a:endParaRPr lang="zh-CN" altLang="en-US"/>
          </a:p>
        </p:txBody>
      </p:sp>
      <p:sp>
        <p:nvSpPr>
          <p:cNvPr id="6" name="页脚占位符 5">
            <a:extLst>
              <a:ext uri="{FF2B5EF4-FFF2-40B4-BE49-F238E27FC236}">
                <a16:creationId xmlns:a16="http://schemas.microsoft.com/office/drawing/2014/main" id="{E1FF398A-80F2-4943-B362-023561BAF41D}"/>
              </a:ext>
            </a:extLst>
          </p:cNvPr>
          <p:cNvSpPr>
            <a:spLocks noGrp="1"/>
          </p:cNvSpPr>
          <p:nvPr>
            <p:ph type="ftr" sz="quarter" idx="11"/>
          </p:nvPr>
        </p:nvSpPr>
        <p:spPr>
          <a:xfrm>
            <a:off x="612775" y="6423068"/>
            <a:ext cx="2447057" cy="360362"/>
          </a:xfrm>
          <a:prstGeom prst="rect">
            <a:avLst/>
          </a:prstGeom>
        </p:spPr>
        <p:txBody>
          <a:bodyPr/>
          <a:lstStyle>
            <a:lvl1pPr>
              <a:defRPr/>
            </a:lvl1pPr>
          </a:lstStyle>
          <a:p>
            <a:r>
              <a:rPr lang="en-US" altLang="zh-CN"/>
              <a:t>Yunning Cao - USTC</a:t>
            </a:r>
            <a:endParaRPr lang="zh-CN" altLang="en-US"/>
          </a:p>
        </p:txBody>
      </p:sp>
      <p:sp>
        <p:nvSpPr>
          <p:cNvPr id="7" name="灯片编号占位符 6">
            <a:extLst>
              <a:ext uri="{FF2B5EF4-FFF2-40B4-BE49-F238E27FC236}">
                <a16:creationId xmlns:a16="http://schemas.microsoft.com/office/drawing/2014/main" id="{FB6A946F-04DB-4854-BA04-4CD17AE958AC}"/>
              </a:ext>
            </a:extLst>
          </p:cNvPr>
          <p:cNvSpPr>
            <a:spLocks noGrp="1"/>
          </p:cNvSpPr>
          <p:nvPr>
            <p:ph type="sldNum" sz="quarter" idx="12"/>
          </p:nvPr>
        </p:nvSpPr>
        <p:spPr/>
        <p:txBody>
          <a:bodyPr/>
          <a:lstStyle>
            <a:lvl1pPr>
              <a:defRPr/>
            </a:lvl1pPr>
          </a:lstStyle>
          <a:p>
            <a:fld id="{EDE0C130-6BED-4836-BD93-402B53B2B5E6}" type="slidenum">
              <a:rPr lang="zh-CN" altLang="en-US"/>
              <a:pPr/>
              <a:t>‹#›</a:t>
            </a:fld>
            <a:endParaRPr lang="zh-CN" altLang="en-US"/>
          </a:p>
        </p:txBody>
      </p:sp>
    </p:spTree>
    <p:extLst>
      <p:ext uri="{BB962C8B-B14F-4D97-AF65-F5344CB8AC3E}">
        <p14:creationId xmlns:p14="http://schemas.microsoft.com/office/powerpoint/2010/main" val="3059014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a:extLst>
              <a:ext uri="{FF2B5EF4-FFF2-40B4-BE49-F238E27FC236}">
                <a16:creationId xmlns:a16="http://schemas.microsoft.com/office/drawing/2014/main" id="{284743FB-E5DA-4A9A-9E68-FC644796E022}"/>
              </a:ext>
            </a:extLst>
          </p:cNvPr>
          <p:cNvSpPr>
            <a:spLocks noGrp="1" noChangeArrowheads="1"/>
          </p:cNvSpPr>
          <p:nvPr>
            <p:ph type="title"/>
          </p:nvPr>
        </p:nvSpPr>
        <p:spPr bwMode="auto">
          <a:xfrm>
            <a:off x="612775" y="2159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dirty="0"/>
              <a:t>单击此处编辑母版标题样式</a:t>
            </a:r>
          </a:p>
        </p:txBody>
      </p:sp>
      <p:sp>
        <p:nvSpPr>
          <p:cNvPr id="1027" name="文本占位符 12">
            <a:extLst>
              <a:ext uri="{FF2B5EF4-FFF2-40B4-BE49-F238E27FC236}">
                <a16:creationId xmlns:a16="http://schemas.microsoft.com/office/drawing/2014/main" id="{25C38D9D-8D5E-4C58-A7C6-44A0C94457AF}"/>
              </a:ext>
            </a:extLst>
          </p:cNvPr>
          <p:cNvSpPr>
            <a:spLocks noGrp="1" noChangeArrowheads="1"/>
          </p:cNvSpPr>
          <p:nvPr>
            <p:ph type="body" idx="1"/>
          </p:nvPr>
        </p:nvSpPr>
        <p:spPr bwMode="auto">
          <a:xfrm>
            <a:off x="612775" y="1600200"/>
            <a:ext cx="8153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30" name="矩形 6">
            <a:extLst>
              <a:ext uri="{FF2B5EF4-FFF2-40B4-BE49-F238E27FC236}">
                <a16:creationId xmlns:a16="http://schemas.microsoft.com/office/drawing/2014/main" id="{C3CE14A8-AF97-4DC8-B1FB-B9F610116FC9}"/>
              </a:ext>
            </a:extLst>
          </p:cNvPr>
          <p:cNvSpPr>
            <a:spLocks noChangeArrowheads="1"/>
          </p:cNvSpPr>
          <p:nvPr/>
        </p:nvSpPr>
        <p:spPr bwMode="auto">
          <a:xfrm>
            <a:off x="0" y="1241425"/>
            <a:ext cx="9144000" cy="323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1031" name="矩形 7">
            <a:extLst>
              <a:ext uri="{FF2B5EF4-FFF2-40B4-BE49-F238E27FC236}">
                <a16:creationId xmlns:a16="http://schemas.microsoft.com/office/drawing/2014/main" id="{7886F520-ABF7-405A-A724-D4A861CAD02B}"/>
              </a:ext>
            </a:extLst>
          </p:cNvPr>
          <p:cNvSpPr>
            <a:spLocks noChangeArrowheads="1"/>
          </p:cNvSpPr>
          <p:nvPr/>
        </p:nvSpPr>
        <p:spPr bwMode="auto">
          <a:xfrm>
            <a:off x="0" y="1289050"/>
            <a:ext cx="539750" cy="2286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1032" name="矩形 8">
            <a:extLst>
              <a:ext uri="{FF2B5EF4-FFF2-40B4-BE49-F238E27FC236}">
                <a16:creationId xmlns:a16="http://schemas.microsoft.com/office/drawing/2014/main" id="{21543DDF-229E-47F1-9EB5-D2FD79F8A697}"/>
              </a:ext>
            </a:extLst>
          </p:cNvPr>
          <p:cNvSpPr>
            <a:spLocks noChangeArrowheads="1"/>
          </p:cNvSpPr>
          <p:nvPr/>
        </p:nvSpPr>
        <p:spPr bwMode="auto">
          <a:xfrm>
            <a:off x="612775" y="1289050"/>
            <a:ext cx="8531225"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1033" name="灯片编号占位符 22">
            <a:extLst>
              <a:ext uri="{FF2B5EF4-FFF2-40B4-BE49-F238E27FC236}">
                <a16:creationId xmlns:a16="http://schemas.microsoft.com/office/drawing/2014/main" id="{429DF73C-722F-4CF5-A0E4-85230666DABB}"/>
              </a:ext>
            </a:extLst>
          </p:cNvPr>
          <p:cNvSpPr>
            <a:spLocks noGrp="1" noChangeArrowheads="1"/>
          </p:cNvSpPr>
          <p:nvPr>
            <p:ph type="sldNum" sz="quarter" idx="4"/>
          </p:nvPr>
        </p:nvSpPr>
        <p:spPr bwMode="auto">
          <a:xfrm>
            <a:off x="0" y="1289050"/>
            <a:ext cx="5397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400" b="1">
                <a:solidFill>
                  <a:srgbClr val="FFFFFF"/>
                </a:solidFill>
                <a:latin typeface="+mn-lt"/>
                <a:ea typeface="+mn-ea"/>
              </a:defRPr>
            </a:lvl1pPr>
          </a:lstStyle>
          <a:p>
            <a:fld id="{BA57F85E-72CE-4B97-9356-AB52C252E77F}" type="slidenum">
              <a:rPr lang="zh-CN" altLang="en-US"/>
              <a:pPr/>
              <a:t>‹#›</a:t>
            </a:fld>
            <a:endParaRPr lang="zh-CN" altLang="en-US"/>
          </a:p>
        </p:txBody>
      </p:sp>
      <p:pic>
        <p:nvPicPr>
          <p:cNvPr id="3" name="图片 2"/>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7882342" y="232137"/>
            <a:ext cx="883833" cy="908769"/>
          </a:xfrm>
          <a:prstGeom prst="rect">
            <a:avLst/>
          </a:prstGeom>
        </p:spPr>
      </p:pic>
      <p:sp>
        <p:nvSpPr>
          <p:cNvPr id="12" name="日期占位符 13">
            <a:extLst>
              <a:ext uri="{FF2B5EF4-FFF2-40B4-BE49-F238E27FC236}">
                <a16:creationId xmlns:a16="http://schemas.microsoft.com/office/drawing/2014/main" id="{9E8363AC-8C36-4BD1-8EE8-2B44D74AA95C}"/>
              </a:ext>
            </a:extLst>
          </p:cNvPr>
          <p:cNvSpPr txBox="1">
            <a:spLocks noChangeArrowheads="1"/>
          </p:cNvSpPr>
          <p:nvPr userDrawn="1"/>
        </p:nvSpPr>
        <p:spPr bwMode="auto">
          <a:xfrm>
            <a:off x="6012160" y="6423068"/>
            <a:ext cx="275401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l" rtl="0" fontAlgn="base">
              <a:spcBef>
                <a:spcPct val="0"/>
              </a:spcBef>
              <a:spcAft>
                <a:spcPct val="0"/>
              </a:spcAft>
              <a:buFont typeface="Arial" panose="020B0604020202020204" pitchFamily="34" charset="0"/>
              <a:defRPr sz="1400" kern="1200">
                <a:solidFill>
                  <a:schemeClr val="tx2"/>
                </a:solidFill>
                <a:latin typeface="+mn-lt"/>
                <a:ea typeface="+mn-ea"/>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dirty="0"/>
          </a:p>
        </p:txBody>
      </p:sp>
      <p:pic>
        <p:nvPicPr>
          <p:cNvPr id="4" name="Picture 2" descr="http://imcc.ustc.edu.cn/images/logo.png"/>
          <p:cNvPicPr>
            <a:picLocks noChangeAspect="1" noChangeArrowheads="1"/>
          </p:cNvPicPr>
          <p:nvPr userDrawn="1"/>
        </p:nvPicPr>
        <p:blipFill rotWithShape="1">
          <a:blip r:embed="rId14" cstate="hqprint">
            <a:extLst>
              <a:ext uri="{28A0092B-C50C-407E-A947-70E740481C1C}">
                <a14:useLocalDpi xmlns:a14="http://schemas.microsoft.com/office/drawing/2010/main" val="0"/>
              </a:ext>
            </a:extLst>
          </a:blip>
          <a:srcRect l="24311"/>
          <a:stretch/>
        </p:blipFill>
        <p:spPr bwMode="auto">
          <a:xfrm>
            <a:off x="6841501" y="6222030"/>
            <a:ext cx="2032922" cy="635970"/>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a:extLst>
              <a:ext uri="{FF2B5EF4-FFF2-40B4-BE49-F238E27FC236}">
                <a16:creationId xmlns:a16="http://schemas.microsoft.com/office/drawing/2014/main" id="{B106645C-257A-44DC-AD63-F77E83EF6B9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38F66-674A-4516-BCA6-7603787F3186}" type="datetimeFigureOut">
              <a:rPr lang="en-US" smtClean="0"/>
              <a:t>3/6/2023</a:t>
            </a:fld>
            <a:endParaRPr lang="en-US"/>
          </a:p>
        </p:txBody>
      </p:sp>
    </p:spTree>
    <p:extLst>
      <p:ext uri="{BB962C8B-B14F-4D97-AF65-F5344CB8AC3E}">
        <p14:creationId xmlns:p14="http://schemas.microsoft.com/office/powerpoint/2010/main" val="4005169153"/>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hdr="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861048"/>
            <a:ext cx="6858000" cy="1655762"/>
          </a:xfrm>
        </p:spPr>
        <p:txBody>
          <a:bodyPr/>
          <a:lstStyle/>
          <a:p>
            <a:r>
              <a:rPr lang="en-US" altLang="zh-CN" dirty="0"/>
              <a:t>ECCV 2022</a:t>
            </a:r>
          </a:p>
          <a:p>
            <a:endParaRPr lang="en-US" altLang="zh-CN" dirty="0"/>
          </a:p>
          <a:p>
            <a:endParaRPr lang="en-US" altLang="zh-CN" dirty="0"/>
          </a:p>
          <a:p>
            <a:r>
              <a:rPr lang="en-US" altLang="zh-CN" dirty="0"/>
              <a:t>Paper Reading by Yixuan Zhang</a:t>
            </a:r>
            <a:endParaRPr lang="zh-CN" altLang="en-US" dirty="0"/>
          </a:p>
        </p:txBody>
      </p:sp>
      <p:sp>
        <p:nvSpPr>
          <p:cNvPr id="5" name="标题 1">
            <a:extLst>
              <a:ext uri="{FF2B5EF4-FFF2-40B4-BE49-F238E27FC236}">
                <a16:creationId xmlns:a16="http://schemas.microsoft.com/office/drawing/2014/main" id="{B0AB80A1-FE03-470C-A9DE-40A2137A1E4C}"/>
              </a:ext>
            </a:extLst>
          </p:cNvPr>
          <p:cNvSpPr>
            <a:spLocks noGrp="1"/>
          </p:cNvSpPr>
          <p:nvPr>
            <p:ph type="ctrTitle"/>
          </p:nvPr>
        </p:nvSpPr>
        <p:spPr>
          <a:xfrm>
            <a:off x="0" y="2204864"/>
            <a:ext cx="9144000" cy="1440160"/>
          </a:xfrm>
        </p:spPr>
        <p:txBody>
          <a:bodyPr/>
          <a:lstStyle/>
          <a:p>
            <a:r>
              <a:rPr lang="en-US" altLang="zh-CN" sz="3200" b="1" dirty="0"/>
              <a:t> Adaptive Token Sampling For Efficient Vision Transformers</a:t>
            </a:r>
          </a:p>
        </p:txBody>
      </p:sp>
    </p:spTree>
    <p:extLst>
      <p:ext uri="{BB962C8B-B14F-4D97-AF65-F5344CB8AC3E}">
        <p14:creationId xmlns:p14="http://schemas.microsoft.com/office/powerpoint/2010/main" val="400412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30C7F-793E-2E8B-6DF8-0873D3B281A8}"/>
              </a:ext>
            </a:extLst>
          </p:cNvPr>
          <p:cNvSpPr>
            <a:spLocks noGrp="1"/>
          </p:cNvSpPr>
          <p:nvPr>
            <p:ph type="title"/>
          </p:nvPr>
        </p:nvSpPr>
        <p:spPr/>
        <p:txBody>
          <a:bodyPr/>
          <a:lstStyle/>
          <a:p>
            <a:r>
              <a:rPr lang="zh-CN" altLang="en-US" dirty="0"/>
              <a:t>研究背景</a:t>
            </a:r>
          </a:p>
        </p:txBody>
      </p:sp>
      <p:sp>
        <p:nvSpPr>
          <p:cNvPr id="3" name="内容占位符 2">
            <a:extLst>
              <a:ext uri="{FF2B5EF4-FFF2-40B4-BE49-F238E27FC236}">
                <a16:creationId xmlns:a16="http://schemas.microsoft.com/office/drawing/2014/main" id="{E15DDA4E-79D5-90AC-954A-B8D9C0C74696}"/>
              </a:ext>
            </a:extLst>
          </p:cNvPr>
          <p:cNvSpPr>
            <a:spLocks noGrp="1"/>
          </p:cNvSpPr>
          <p:nvPr>
            <p:ph idx="1"/>
          </p:nvPr>
        </p:nvSpPr>
        <p:spPr/>
        <p:txBody>
          <a:bodyPr/>
          <a:lstStyle/>
          <a:p>
            <a:r>
              <a:rPr lang="en-US" altLang="zh-CN" sz="2400" dirty="0"/>
              <a:t> </a:t>
            </a:r>
            <a:r>
              <a:rPr lang="zh-CN" altLang="en-US" sz="2400" dirty="0"/>
              <a:t>存在问题</a:t>
            </a:r>
            <a:r>
              <a:rPr lang="en-US" altLang="zh-CN" sz="2400" dirty="0"/>
              <a:t>1</a:t>
            </a:r>
            <a:r>
              <a:rPr lang="zh-CN" altLang="en-US" sz="2400" dirty="0"/>
              <a:t>：可能会在较早的层中删除对最终表示和任务损失很重要的</a:t>
            </a:r>
            <a:r>
              <a:rPr lang="en-US" altLang="zh-CN" sz="2400" dirty="0"/>
              <a:t>token</a:t>
            </a:r>
            <a:r>
              <a:rPr lang="zh-CN" altLang="en-US" sz="2400" dirty="0"/>
              <a:t>。</a:t>
            </a:r>
            <a:r>
              <a:rPr lang="en-US" altLang="zh-CN" sz="2400" dirty="0"/>
              <a:t> </a:t>
            </a:r>
          </a:p>
          <a:p>
            <a:pPr lvl="1"/>
            <a:r>
              <a:rPr lang="zh-CN" altLang="en-US" sz="2000" dirty="0"/>
              <a:t>解决方法：注意力回溯</a:t>
            </a:r>
            <a:endParaRPr lang="en-US" altLang="zh-CN" sz="2000" dirty="0"/>
          </a:p>
          <a:p>
            <a:pPr lvl="1"/>
            <a:endParaRPr lang="zh-CN" altLang="en-US" sz="2000" dirty="0"/>
          </a:p>
        </p:txBody>
      </p:sp>
      <p:sp>
        <p:nvSpPr>
          <p:cNvPr id="4" name="灯片编号占位符 3">
            <a:extLst>
              <a:ext uri="{FF2B5EF4-FFF2-40B4-BE49-F238E27FC236}">
                <a16:creationId xmlns:a16="http://schemas.microsoft.com/office/drawing/2014/main" id="{826EF03B-2BB1-8A6F-819D-8E224E96A051}"/>
              </a:ext>
            </a:extLst>
          </p:cNvPr>
          <p:cNvSpPr>
            <a:spLocks noGrp="1"/>
          </p:cNvSpPr>
          <p:nvPr>
            <p:ph type="sldNum" sz="quarter" idx="12"/>
          </p:nvPr>
        </p:nvSpPr>
        <p:spPr/>
        <p:txBody>
          <a:bodyPr/>
          <a:lstStyle/>
          <a:p>
            <a:fld id="{C536968F-8ADA-4A53-88C1-D8DA183B7D79}" type="slidenum">
              <a:rPr lang="zh-CN" altLang="en-US" smtClean="0"/>
              <a:pPr/>
              <a:t>10</a:t>
            </a:fld>
            <a:endParaRPr lang="zh-CN" altLang="en-US"/>
          </a:p>
        </p:txBody>
      </p:sp>
      <p:pic>
        <p:nvPicPr>
          <p:cNvPr id="6" name="图片 5">
            <a:extLst>
              <a:ext uri="{FF2B5EF4-FFF2-40B4-BE49-F238E27FC236}">
                <a16:creationId xmlns:a16="http://schemas.microsoft.com/office/drawing/2014/main" id="{9F42C407-D819-F4BA-2B0A-817F68927870}"/>
              </a:ext>
            </a:extLst>
          </p:cNvPr>
          <p:cNvPicPr>
            <a:picLocks noChangeAspect="1"/>
          </p:cNvPicPr>
          <p:nvPr/>
        </p:nvPicPr>
        <p:blipFill>
          <a:blip r:embed="rId3"/>
          <a:stretch>
            <a:fillRect/>
          </a:stretch>
        </p:blipFill>
        <p:spPr>
          <a:xfrm>
            <a:off x="1835696" y="2708920"/>
            <a:ext cx="6192688" cy="3535312"/>
          </a:xfrm>
          <a:prstGeom prst="rect">
            <a:avLst/>
          </a:prstGeom>
        </p:spPr>
      </p:pic>
      <p:sp>
        <p:nvSpPr>
          <p:cNvPr id="7" name="文本框 6">
            <a:extLst>
              <a:ext uri="{FF2B5EF4-FFF2-40B4-BE49-F238E27FC236}">
                <a16:creationId xmlns:a16="http://schemas.microsoft.com/office/drawing/2014/main" id="{EAC0380E-A2E4-A13A-21D0-E13D476C6C12}"/>
              </a:ext>
            </a:extLst>
          </p:cNvPr>
          <p:cNvSpPr txBox="1"/>
          <p:nvPr/>
        </p:nvSpPr>
        <p:spPr>
          <a:xfrm>
            <a:off x="395536" y="6244232"/>
            <a:ext cx="6300192" cy="430887"/>
          </a:xfrm>
          <a:prstGeom prst="rect">
            <a:avLst/>
          </a:prstGeom>
          <a:noFill/>
        </p:spPr>
        <p:txBody>
          <a:bodyPr wrap="square">
            <a:spAutoFit/>
          </a:bodyPr>
          <a:lstStyle/>
          <a:p>
            <a:r>
              <a:rPr lang="en-US" altLang="zh-CN" sz="1100" dirty="0">
                <a:solidFill>
                  <a:srgbClr val="222222"/>
                </a:solidFill>
              </a:rPr>
              <a:t>Lee H, Kang M, Lee Y, et al. Sparse Token Transformer with Attention Back Tracking[C]//The Eleventh International Conference on Learning Representations.</a:t>
            </a:r>
            <a:endParaRPr lang="zh-CN" altLang="en-US" sz="1100" dirty="0">
              <a:solidFill>
                <a:srgbClr val="222222"/>
              </a:solidFill>
            </a:endParaRPr>
          </a:p>
        </p:txBody>
      </p:sp>
    </p:spTree>
    <p:extLst>
      <p:ext uri="{BB962C8B-B14F-4D97-AF65-F5344CB8AC3E}">
        <p14:creationId xmlns:p14="http://schemas.microsoft.com/office/powerpoint/2010/main" val="182823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30C7F-793E-2E8B-6DF8-0873D3B281A8}"/>
              </a:ext>
            </a:extLst>
          </p:cNvPr>
          <p:cNvSpPr>
            <a:spLocks noGrp="1"/>
          </p:cNvSpPr>
          <p:nvPr>
            <p:ph type="title"/>
          </p:nvPr>
        </p:nvSpPr>
        <p:spPr/>
        <p:txBody>
          <a:bodyPr/>
          <a:lstStyle/>
          <a:p>
            <a:r>
              <a:rPr lang="zh-CN" altLang="en-US" dirty="0"/>
              <a:t>研究背景</a:t>
            </a:r>
          </a:p>
        </p:txBody>
      </p:sp>
      <p:sp>
        <p:nvSpPr>
          <p:cNvPr id="3" name="内容占位符 2">
            <a:extLst>
              <a:ext uri="{FF2B5EF4-FFF2-40B4-BE49-F238E27FC236}">
                <a16:creationId xmlns:a16="http://schemas.microsoft.com/office/drawing/2014/main" id="{E15DDA4E-79D5-90AC-954A-B8D9C0C74696}"/>
              </a:ext>
            </a:extLst>
          </p:cNvPr>
          <p:cNvSpPr>
            <a:spLocks noGrp="1"/>
          </p:cNvSpPr>
          <p:nvPr>
            <p:ph idx="1"/>
          </p:nvPr>
        </p:nvSpPr>
        <p:spPr>
          <a:xfrm>
            <a:off x="612774" y="1600200"/>
            <a:ext cx="8279706" cy="4572000"/>
          </a:xfrm>
        </p:spPr>
        <p:txBody>
          <a:bodyPr/>
          <a:lstStyle/>
          <a:p>
            <a:r>
              <a:rPr lang="en-US" altLang="zh-CN" sz="2400" dirty="0"/>
              <a:t> </a:t>
            </a:r>
            <a:r>
              <a:rPr lang="zh-CN" altLang="en-US" sz="2400" dirty="0"/>
              <a:t>存在问题</a:t>
            </a:r>
            <a:r>
              <a:rPr lang="en-US" altLang="zh-CN" sz="2400" dirty="0"/>
              <a:t>2</a:t>
            </a:r>
            <a:r>
              <a:rPr lang="zh-CN" altLang="en-US" sz="2400" dirty="0"/>
              <a:t>：</a:t>
            </a:r>
            <a:r>
              <a:rPr lang="en-US" altLang="zh-CN" sz="2400" dirty="0"/>
              <a:t>token</a:t>
            </a:r>
            <a:r>
              <a:rPr lang="zh-CN" altLang="en-US" sz="2400" dirty="0"/>
              <a:t>保留比率设置问题</a:t>
            </a:r>
            <a:endParaRPr lang="en-US" altLang="zh-CN" sz="2400" dirty="0"/>
          </a:p>
          <a:p>
            <a:pPr lvl="1"/>
            <a:r>
              <a:rPr lang="zh-CN" altLang="en-US" sz="1800" dirty="0"/>
              <a:t>现有方法往往固定</a:t>
            </a:r>
            <a:r>
              <a:rPr lang="en-US" altLang="zh-CN" sz="1800" dirty="0"/>
              <a:t>token</a:t>
            </a:r>
            <a:r>
              <a:rPr lang="zh-CN" altLang="en-US" sz="1800" dirty="0"/>
              <a:t>保留率为定值，然而视觉图片</a:t>
            </a:r>
            <a:r>
              <a:rPr lang="en-US" altLang="zh-CN" sz="1800" dirty="0"/>
              <a:t>/</a:t>
            </a:r>
            <a:r>
              <a:rPr lang="zh-CN" altLang="en-US" sz="1800" dirty="0"/>
              <a:t>视频所有部分对最终分类分数的贡献并不相同，有些部分包含不相关或冗余的信息。相关信息的数量因图像或视频的内容而异。</a:t>
            </a:r>
            <a:endParaRPr lang="en-US" altLang="zh-CN" sz="1800" dirty="0"/>
          </a:p>
          <a:p>
            <a:pPr lvl="1"/>
            <a:r>
              <a:rPr lang="zh-CN" altLang="en-US" sz="1800" dirty="0"/>
              <a:t>如果现有方法</a:t>
            </a:r>
            <a:r>
              <a:rPr lang="en-US" altLang="zh-CN" sz="1800" dirty="0"/>
              <a:t>token</a:t>
            </a:r>
            <a:r>
              <a:rPr lang="zh-CN" altLang="en-US" sz="1800" dirty="0"/>
              <a:t>保留率需要更改（例如，由于部署在不同的设备上），则可能需要重新训练。</a:t>
            </a:r>
            <a:r>
              <a:rPr lang="en-US" altLang="zh-CN" sz="1800" dirty="0"/>
              <a:t> </a:t>
            </a:r>
            <a:endParaRPr lang="en-US" altLang="zh-CN" sz="1600" dirty="0"/>
          </a:p>
          <a:p>
            <a:pPr lvl="1"/>
            <a:endParaRPr lang="zh-CN" altLang="en-US" sz="2000" dirty="0"/>
          </a:p>
        </p:txBody>
      </p:sp>
      <p:sp>
        <p:nvSpPr>
          <p:cNvPr id="4" name="灯片编号占位符 3">
            <a:extLst>
              <a:ext uri="{FF2B5EF4-FFF2-40B4-BE49-F238E27FC236}">
                <a16:creationId xmlns:a16="http://schemas.microsoft.com/office/drawing/2014/main" id="{826EF03B-2BB1-8A6F-819D-8E224E96A051}"/>
              </a:ext>
            </a:extLst>
          </p:cNvPr>
          <p:cNvSpPr>
            <a:spLocks noGrp="1"/>
          </p:cNvSpPr>
          <p:nvPr>
            <p:ph type="sldNum" sz="quarter" idx="12"/>
          </p:nvPr>
        </p:nvSpPr>
        <p:spPr/>
        <p:txBody>
          <a:bodyPr/>
          <a:lstStyle/>
          <a:p>
            <a:fld id="{C536968F-8ADA-4A53-88C1-D8DA183B7D79}" type="slidenum">
              <a:rPr lang="zh-CN" altLang="en-US" smtClean="0"/>
              <a:pPr/>
              <a:t>11</a:t>
            </a:fld>
            <a:endParaRPr lang="zh-CN" altLang="en-US"/>
          </a:p>
        </p:txBody>
      </p:sp>
      <p:pic>
        <p:nvPicPr>
          <p:cNvPr id="7" name="图片 6">
            <a:extLst>
              <a:ext uri="{FF2B5EF4-FFF2-40B4-BE49-F238E27FC236}">
                <a16:creationId xmlns:a16="http://schemas.microsoft.com/office/drawing/2014/main" id="{CF9E2A0B-8411-4FD6-C9BB-742F915EA463}"/>
              </a:ext>
            </a:extLst>
          </p:cNvPr>
          <p:cNvPicPr>
            <a:picLocks noChangeAspect="1"/>
          </p:cNvPicPr>
          <p:nvPr/>
        </p:nvPicPr>
        <p:blipFill>
          <a:blip r:embed="rId3"/>
          <a:stretch>
            <a:fillRect/>
          </a:stretch>
        </p:blipFill>
        <p:spPr>
          <a:xfrm>
            <a:off x="2195736" y="3501008"/>
            <a:ext cx="4316180" cy="3179652"/>
          </a:xfrm>
          <a:prstGeom prst="rect">
            <a:avLst/>
          </a:prstGeom>
        </p:spPr>
      </p:pic>
    </p:spTree>
    <p:extLst>
      <p:ext uri="{BB962C8B-B14F-4D97-AF65-F5344CB8AC3E}">
        <p14:creationId xmlns:p14="http://schemas.microsoft.com/office/powerpoint/2010/main" val="2457436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bg1">
                    <a:lumMod val="75000"/>
                  </a:schemeClr>
                </a:solidFill>
              </a:rPr>
              <a:t>作者介绍</a:t>
            </a:r>
            <a:endParaRPr lang="en-US" altLang="zh-CN" dirty="0">
              <a:solidFill>
                <a:schemeClr val="bg1">
                  <a:lumMod val="75000"/>
                </a:schemeClr>
              </a:solidFill>
            </a:endParaRPr>
          </a:p>
          <a:p>
            <a:r>
              <a:rPr lang="zh-CN" altLang="en-US" dirty="0">
                <a:solidFill>
                  <a:schemeClr val="bg1">
                    <a:lumMod val="75000"/>
                  </a:schemeClr>
                </a:solidFill>
              </a:rPr>
              <a:t>研究背景</a:t>
            </a:r>
            <a:endParaRPr lang="en-US" altLang="zh-CN" dirty="0">
              <a:solidFill>
                <a:schemeClr val="bg1">
                  <a:lumMod val="75000"/>
                </a:schemeClr>
              </a:solidFill>
            </a:endParaRPr>
          </a:p>
          <a:p>
            <a:r>
              <a:rPr lang="zh-CN" altLang="en-US" dirty="0"/>
              <a:t>本文方法</a:t>
            </a:r>
            <a:endParaRPr lang="en-US" altLang="zh-CN" dirty="0"/>
          </a:p>
          <a:p>
            <a:r>
              <a:rPr lang="zh-CN" altLang="en-US" dirty="0">
                <a:solidFill>
                  <a:schemeClr val="bg1">
                    <a:lumMod val="75000"/>
                  </a:schemeClr>
                </a:solidFill>
              </a:rPr>
              <a:t>实验效果</a:t>
            </a:r>
            <a:endParaRPr lang="en-US" altLang="zh-CN" dirty="0">
              <a:solidFill>
                <a:schemeClr val="bg1">
                  <a:lumMod val="75000"/>
                </a:schemeClr>
              </a:solidFill>
            </a:endParaRPr>
          </a:p>
          <a:p>
            <a:r>
              <a:rPr lang="zh-CN" altLang="en-US" dirty="0">
                <a:solidFill>
                  <a:schemeClr val="bg1">
                    <a:lumMod val="75000"/>
                  </a:schemeClr>
                </a:solidFill>
              </a:rPr>
              <a:t>总结反思</a:t>
            </a:r>
            <a:endParaRPr lang="en-US" altLang="zh-CN" dirty="0">
              <a:solidFill>
                <a:schemeClr val="bg1">
                  <a:lumMod val="75000"/>
                </a:schemeClr>
              </a:solidFill>
            </a:endParaRPr>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E15B3B5F-13A0-463B-89FB-AD94525B6D78}" type="datetime1">
              <a:rPr lang="zh-CN" altLang="en-US" smtClean="0"/>
              <a:t>2023/3/6</a:t>
            </a:fld>
            <a:endParaRPr lang="zh-CN" altLang="en-US"/>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12</a:t>
            </a:fld>
            <a:endParaRPr lang="zh-CN" altLang="en-US"/>
          </a:p>
        </p:txBody>
      </p:sp>
    </p:spTree>
    <p:extLst>
      <p:ext uri="{BB962C8B-B14F-4D97-AF65-F5344CB8AC3E}">
        <p14:creationId xmlns:p14="http://schemas.microsoft.com/office/powerpoint/2010/main" val="265445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63FA8-31EE-43B7-81B3-D4F9F95FF2EC}"/>
              </a:ext>
            </a:extLst>
          </p:cNvPr>
          <p:cNvSpPr>
            <a:spLocks noGrp="1"/>
          </p:cNvSpPr>
          <p:nvPr>
            <p:ph type="title"/>
          </p:nvPr>
        </p:nvSpPr>
        <p:spPr/>
        <p:txBody>
          <a:bodyPr/>
          <a:lstStyle/>
          <a:p>
            <a:r>
              <a:rPr lang="en-US" altLang="zh-CN" dirty="0"/>
              <a:t>Adaptive Token Sampler</a:t>
            </a:r>
            <a:endParaRPr lang="zh-CN" altLang="en-US" dirty="0"/>
          </a:p>
        </p:txBody>
      </p:sp>
      <p:sp>
        <p:nvSpPr>
          <p:cNvPr id="4" name="灯片编号占位符 3">
            <a:extLst>
              <a:ext uri="{FF2B5EF4-FFF2-40B4-BE49-F238E27FC236}">
                <a16:creationId xmlns:a16="http://schemas.microsoft.com/office/drawing/2014/main" id="{7687B898-915B-47A6-BA3F-C973298C1B5B}"/>
              </a:ext>
            </a:extLst>
          </p:cNvPr>
          <p:cNvSpPr>
            <a:spLocks noGrp="1"/>
          </p:cNvSpPr>
          <p:nvPr>
            <p:ph type="sldNum" sz="quarter" idx="12"/>
          </p:nvPr>
        </p:nvSpPr>
        <p:spPr/>
        <p:txBody>
          <a:bodyPr/>
          <a:lstStyle/>
          <a:p>
            <a:fld id="{C536968F-8ADA-4A53-88C1-D8DA183B7D79}" type="slidenum">
              <a:rPr lang="zh-CN" altLang="en-US" smtClean="0"/>
              <a:pPr/>
              <a:t>13</a:t>
            </a:fld>
            <a:endParaRPr lang="zh-CN" altLang="en-US"/>
          </a:p>
        </p:txBody>
      </p:sp>
      <p:pic>
        <p:nvPicPr>
          <p:cNvPr id="6" name="图片 5">
            <a:extLst>
              <a:ext uri="{FF2B5EF4-FFF2-40B4-BE49-F238E27FC236}">
                <a16:creationId xmlns:a16="http://schemas.microsoft.com/office/drawing/2014/main" id="{5716D863-F12E-4B16-6DF7-56FDAFDABF79}"/>
              </a:ext>
            </a:extLst>
          </p:cNvPr>
          <p:cNvPicPr>
            <a:picLocks noChangeAspect="1"/>
          </p:cNvPicPr>
          <p:nvPr/>
        </p:nvPicPr>
        <p:blipFill>
          <a:blip r:embed="rId3"/>
          <a:stretch>
            <a:fillRect/>
          </a:stretch>
        </p:blipFill>
        <p:spPr>
          <a:xfrm>
            <a:off x="269875" y="1519238"/>
            <a:ext cx="8701723" cy="4359984"/>
          </a:xfrm>
          <a:prstGeom prst="rect">
            <a:avLst/>
          </a:prstGeom>
        </p:spPr>
      </p:pic>
      <p:sp>
        <p:nvSpPr>
          <p:cNvPr id="9" name="内容占位符 2">
            <a:extLst>
              <a:ext uri="{FF2B5EF4-FFF2-40B4-BE49-F238E27FC236}">
                <a16:creationId xmlns:a16="http://schemas.microsoft.com/office/drawing/2014/main" id="{30899655-5B2F-31B8-C114-64E53E090F84}"/>
              </a:ext>
            </a:extLst>
          </p:cNvPr>
          <p:cNvSpPr>
            <a:spLocks noGrp="1"/>
          </p:cNvSpPr>
          <p:nvPr>
            <p:ph idx="1"/>
          </p:nvPr>
        </p:nvSpPr>
        <p:spPr>
          <a:xfrm>
            <a:off x="769461" y="5939932"/>
            <a:ext cx="8153400" cy="504056"/>
          </a:xfrm>
        </p:spPr>
        <p:txBody>
          <a:bodyPr/>
          <a:lstStyle/>
          <a:p>
            <a:r>
              <a:rPr lang="en-US" altLang="zh-CN" sz="1800" dirty="0"/>
              <a:t>K </a:t>
            </a:r>
            <a:r>
              <a:rPr lang="zh-CN" altLang="en-US" sz="1800" dirty="0"/>
              <a:t>：定义采样的</a:t>
            </a:r>
            <a:r>
              <a:rPr lang="en-US" altLang="zh-CN" sz="1800" dirty="0"/>
              <a:t>token</a:t>
            </a:r>
            <a:r>
              <a:rPr lang="zh-CN" altLang="en-US" sz="1800" dirty="0"/>
              <a:t>数量的最大值，进而实现对</a:t>
            </a:r>
            <a:r>
              <a:rPr lang="en-US" altLang="zh-CN" sz="1800" dirty="0"/>
              <a:t>GFLOPs </a:t>
            </a:r>
            <a:r>
              <a:rPr lang="zh-CN" altLang="en-US" sz="1800" dirty="0"/>
              <a:t>的上限的控制。</a:t>
            </a:r>
            <a:endParaRPr lang="en-US" altLang="zh-CN" sz="1800" dirty="0"/>
          </a:p>
          <a:p>
            <a:r>
              <a:rPr lang="zh-CN" altLang="en-US" sz="1800" dirty="0"/>
              <a:t>实际输出</a:t>
            </a:r>
            <a:r>
              <a:rPr lang="en-US" altLang="zh-CN" sz="1800" dirty="0"/>
              <a:t>token</a:t>
            </a:r>
            <a:r>
              <a:rPr lang="zh-CN" altLang="en-US" sz="1800" dirty="0"/>
              <a:t>数目：</a:t>
            </a:r>
            <a:r>
              <a:rPr lang="en-US" altLang="zh-CN" sz="1800" dirty="0"/>
              <a:t>K’ + 1 ( K′ ≤ K ≤ N )</a:t>
            </a:r>
            <a:endParaRPr lang="en-US" altLang="zh-CN" sz="2800" dirty="0"/>
          </a:p>
        </p:txBody>
      </p:sp>
    </p:spTree>
    <p:extLst>
      <p:ext uri="{BB962C8B-B14F-4D97-AF65-F5344CB8AC3E}">
        <p14:creationId xmlns:p14="http://schemas.microsoft.com/office/powerpoint/2010/main" val="2569281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63FA8-31EE-43B7-81B3-D4F9F95FF2EC}"/>
              </a:ext>
            </a:extLst>
          </p:cNvPr>
          <p:cNvSpPr>
            <a:spLocks noGrp="1"/>
          </p:cNvSpPr>
          <p:nvPr>
            <p:ph type="title"/>
          </p:nvPr>
        </p:nvSpPr>
        <p:spPr/>
        <p:txBody>
          <a:bodyPr/>
          <a:lstStyle/>
          <a:p>
            <a:r>
              <a:rPr lang="en-US" altLang="zh-CN" dirty="0"/>
              <a:t>Token Score Assignment</a:t>
            </a:r>
            <a:endParaRPr lang="zh-CN" altLang="en-US" dirty="0"/>
          </a:p>
        </p:txBody>
      </p:sp>
      <p:sp>
        <p:nvSpPr>
          <p:cNvPr id="4" name="灯片编号占位符 3">
            <a:extLst>
              <a:ext uri="{FF2B5EF4-FFF2-40B4-BE49-F238E27FC236}">
                <a16:creationId xmlns:a16="http://schemas.microsoft.com/office/drawing/2014/main" id="{7687B898-915B-47A6-BA3F-C973298C1B5B}"/>
              </a:ext>
            </a:extLst>
          </p:cNvPr>
          <p:cNvSpPr>
            <a:spLocks noGrp="1"/>
          </p:cNvSpPr>
          <p:nvPr>
            <p:ph type="sldNum" sz="quarter" idx="12"/>
          </p:nvPr>
        </p:nvSpPr>
        <p:spPr/>
        <p:txBody>
          <a:bodyPr/>
          <a:lstStyle/>
          <a:p>
            <a:fld id="{C536968F-8ADA-4A53-88C1-D8DA183B7D79}" type="slidenum">
              <a:rPr lang="zh-CN" altLang="en-US" smtClean="0"/>
              <a:pPr/>
              <a:t>14</a:t>
            </a:fld>
            <a:endParaRPr lang="zh-CN" altLang="en-US"/>
          </a:p>
        </p:txBody>
      </p:sp>
      <p:sp>
        <p:nvSpPr>
          <p:cNvPr id="9" name="内容占位符 2">
            <a:extLst>
              <a:ext uri="{FF2B5EF4-FFF2-40B4-BE49-F238E27FC236}">
                <a16:creationId xmlns:a16="http://schemas.microsoft.com/office/drawing/2014/main" id="{30899655-5B2F-31B8-C114-64E53E090F84}"/>
              </a:ext>
            </a:extLst>
          </p:cNvPr>
          <p:cNvSpPr>
            <a:spLocks noGrp="1"/>
          </p:cNvSpPr>
          <p:nvPr>
            <p:ph idx="1"/>
          </p:nvPr>
        </p:nvSpPr>
        <p:spPr>
          <a:xfrm>
            <a:off x="683568" y="4784956"/>
            <a:ext cx="8153400" cy="504056"/>
          </a:xfrm>
        </p:spPr>
        <p:txBody>
          <a:bodyPr/>
          <a:lstStyle/>
          <a:p>
            <a:r>
              <a:rPr lang="en-US" altLang="zh-CN" sz="1800" dirty="0"/>
              <a:t>Significant score</a:t>
            </a:r>
            <a:r>
              <a:rPr lang="zh-CN" altLang="en-US" sz="1800" dirty="0"/>
              <a:t>：</a:t>
            </a:r>
            <a:endParaRPr lang="en-US" altLang="zh-CN" sz="1800" dirty="0"/>
          </a:p>
          <a:p>
            <a:endParaRPr lang="en-US" altLang="zh-CN" sz="1800" dirty="0"/>
          </a:p>
          <a:p>
            <a:endParaRPr lang="en-US" altLang="zh-CN" sz="1800" dirty="0"/>
          </a:p>
          <a:p>
            <a:endParaRPr lang="en-US" altLang="zh-CN" sz="1800" dirty="0"/>
          </a:p>
          <a:p>
            <a:pPr marL="0" indent="0">
              <a:buNone/>
            </a:pPr>
            <a:endParaRPr lang="en-US" altLang="zh-CN" sz="1800" dirty="0"/>
          </a:p>
        </p:txBody>
      </p:sp>
      <p:pic>
        <p:nvPicPr>
          <p:cNvPr id="5" name="图片 4">
            <a:extLst>
              <a:ext uri="{FF2B5EF4-FFF2-40B4-BE49-F238E27FC236}">
                <a16:creationId xmlns:a16="http://schemas.microsoft.com/office/drawing/2014/main" id="{D6E51BC6-08AF-DB43-AFF5-51C2B44DB245}"/>
              </a:ext>
            </a:extLst>
          </p:cNvPr>
          <p:cNvPicPr>
            <a:picLocks noChangeAspect="1"/>
          </p:cNvPicPr>
          <p:nvPr/>
        </p:nvPicPr>
        <p:blipFill rotWithShape="1">
          <a:blip r:embed="rId3"/>
          <a:srcRect t="50669"/>
          <a:stretch/>
        </p:blipFill>
        <p:spPr>
          <a:xfrm>
            <a:off x="0" y="1628800"/>
            <a:ext cx="9144000" cy="2185763"/>
          </a:xfrm>
          <a:prstGeom prst="rect">
            <a:avLst/>
          </a:prstGeom>
        </p:spPr>
      </p:pic>
      <p:pic>
        <p:nvPicPr>
          <p:cNvPr id="8" name="图片 7">
            <a:extLst>
              <a:ext uri="{FF2B5EF4-FFF2-40B4-BE49-F238E27FC236}">
                <a16:creationId xmlns:a16="http://schemas.microsoft.com/office/drawing/2014/main" id="{5C9A9F95-5EF3-5CDC-E46E-E8DF9C9D5748}"/>
              </a:ext>
            </a:extLst>
          </p:cNvPr>
          <p:cNvPicPr>
            <a:picLocks noChangeAspect="1"/>
          </p:cNvPicPr>
          <p:nvPr/>
        </p:nvPicPr>
        <p:blipFill>
          <a:blip r:embed="rId4"/>
          <a:stretch>
            <a:fillRect/>
          </a:stretch>
        </p:blipFill>
        <p:spPr>
          <a:xfrm>
            <a:off x="823608" y="3849932"/>
            <a:ext cx="3149762" cy="603281"/>
          </a:xfrm>
          <a:prstGeom prst="rect">
            <a:avLst/>
          </a:prstGeom>
        </p:spPr>
      </p:pic>
      <p:pic>
        <p:nvPicPr>
          <p:cNvPr id="11" name="图片 10">
            <a:extLst>
              <a:ext uri="{FF2B5EF4-FFF2-40B4-BE49-F238E27FC236}">
                <a16:creationId xmlns:a16="http://schemas.microsoft.com/office/drawing/2014/main" id="{0972C3C2-5FBA-2D19-9433-F048AFB7708E}"/>
              </a:ext>
            </a:extLst>
          </p:cNvPr>
          <p:cNvPicPr>
            <a:picLocks noChangeAspect="1"/>
          </p:cNvPicPr>
          <p:nvPr/>
        </p:nvPicPr>
        <p:blipFill>
          <a:blip r:embed="rId5"/>
          <a:stretch>
            <a:fillRect/>
          </a:stretch>
        </p:blipFill>
        <p:spPr>
          <a:xfrm>
            <a:off x="4863390" y="3902030"/>
            <a:ext cx="1428823" cy="469924"/>
          </a:xfrm>
          <a:prstGeom prst="rect">
            <a:avLst/>
          </a:prstGeom>
        </p:spPr>
      </p:pic>
      <p:pic>
        <p:nvPicPr>
          <p:cNvPr id="13" name="图片 12">
            <a:extLst>
              <a:ext uri="{FF2B5EF4-FFF2-40B4-BE49-F238E27FC236}">
                <a16:creationId xmlns:a16="http://schemas.microsoft.com/office/drawing/2014/main" id="{B5F90367-0B01-4563-ACB5-112BFED7144C}"/>
              </a:ext>
            </a:extLst>
          </p:cNvPr>
          <p:cNvPicPr>
            <a:picLocks noChangeAspect="1"/>
          </p:cNvPicPr>
          <p:nvPr/>
        </p:nvPicPr>
        <p:blipFill>
          <a:blip r:embed="rId6"/>
          <a:stretch>
            <a:fillRect/>
          </a:stretch>
        </p:blipFill>
        <p:spPr>
          <a:xfrm>
            <a:off x="2915816" y="4834644"/>
            <a:ext cx="1962251" cy="355618"/>
          </a:xfrm>
          <a:prstGeom prst="rect">
            <a:avLst/>
          </a:prstGeom>
        </p:spPr>
      </p:pic>
      <p:pic>
        <p:nvPicPr>
          <p:cNvPr id="15" name="图片 14">
            <a:extLst>
              <a:ext uri="{FF2B5EF4-FFF2-40B4-BE49-F238E27FC236}">
                <a16:creationId xmlns:a16="http://schemas.microsoft.com/office/drawing/2014/main" id="{67D5741F-7668-FC5C-DE21-04E2E3DB1057}"/>
              </a:ext>
            </a:extLst>
          </p:cNvPr>
          <p:cNvPicPr>
            <a:picLocks noChangeAspect="1"/>
          </p:cNvPicPr>
          <p:nvPr/>
        </p:nvPicPr>
        <p:blipFill>
          <a:blip r:embed="rId7"/>
          <a:stretch>
            <a:fillRect/>
          </a:stretch>
        </p:blipFill>
        <p:spPr>
          <a:xfrm>
            <a:off x="858315" y="5261403"/>
            <a:ext cx="3232316" cy="831893"/>
          </a:xfrm>
          <a:prstGeom prst="rect">
            <a:avLst/>
          </a:prstGeom>
        </p:spPr>
      </p:pic>
      <p:sp>
        <p:nvSpPr>
          <p:cNvPr id="23" name="文本框 22">
            <a:extLst>
              <a:ext uri="{FF2B5EF4-FFF2-40B4-BE49-F238E27FC236}">
                <a16:creationId xmlns:a16="http://schemas.microsoft.com/office/drawing/2014/main" id="{C03AF98F-7C3D-6092-1175-A7E11B884D7F}"/>
              </a:ext>
            </a:extLst>
          </p:cNvPr>
          <p:cNvSpPr txBox="1"/>
          <p:nvPr/>
        </p:nvSpPr>
        <p:spPr>
          <a:xfrm>
            <a:off x="4049354" y="5693107"/>
            <a:ext cx="4572000" cy="369332"/>
          </a:xfrm>
          <a:prstGeom prst="rect">
            <a:avLst/>
          </a:prstGeom>
          <a:noFill/>
        </p:spPr>
        <p:txBody>
          <a:bodyPr wrap="square">
            <a:spAutoFit/>
          </a:bodyPr>
          <a:lstStyle/>
          <a:p>
            <a:r>
              <a:rPr lang="en-US" altLang="zh-CN" sz="1800" dirty="0"/>
              <a:t> </a:t>
            </a:r>
          </a:p>
        </p:txBody>
      </p:sp>
      <p:pic>
        <p:nvPicPr>
          <p:cNvPr id="25" name="图片 24">
            <a:extLst>
              <a:ext uri="{FF2B5EF4-FFF2-40B4-BE49-F238E27FC236}">
                <a16:creationId xmlns:a16="http://schemas.microsoft.com/office/drawing/2014/main" id="{7C09B8B0-CC7A-64D5-E3C3-F60FFE121D1B}"/>
              </a:ext>
            </a:extLst>
          </p:cNvPr>
          <p:cNvPicPr>
            <a:picLocks noChangeAspect="1"/>
          </p:cNvPicPr>
          <p:nvPr/>
        </p:nvPicPr>
        <p:blipFill>
          <a:blip r:embed="rId8"/>
          <a:stretch>
            <a:fillRect/>
          </a:stretch>
        </p:blipFill>
        <p:spPr>
          <a:xfrm>
            <a:off x="5364088" y="4812830"/>
            <a:ext cx="1299796" cy="403566"/>
          </a:xfrm>
          <a:prstGeom prst="rect">
            <a:avLst/>
          </a:prstGeom>
        </p:spPr>
      </p:pic>
    </p:spTree>
    <p:extLst>
      <p:ext uri="{BB962C8B-B14F-4D97-AF65-F5344CB8AC3E}">
        <p14:creationId xmlns:p14="http://schemas.microsoft.com/office/powerpoint/2010/main" val="263561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63FA8-31EE-43B7-81B3-D4F9F95FF2EC}"/>
              </a:ext>
            </a:extLst>
          </p:cNvPr>
          <p:cNvSpPr>
            <a:spLocks noGrp="1"/>
          </p:cNvSpPr>
          <p:nvPr>
            <p:ph type="title"/>
          </p:nvPr>
        </p:nvSpPr>
        <p:spPr/>
        <p:txBody>
          <a:bodyPr/>
          <a:lstStyle/>
          <a:p>
            <a:r>
              <a:rPr lang="en-US" altLang="zh-CN" dirty="0"/>
              <a:t>Inverse Transform Sampling</a:t>
            </a:r>
            <a:endParaRPr lang="zh-CN" altLang="en-US" dirty="0"/>
          </a:p>
        </p:txBody>
      </p:sp>
      <p:sp>
        <p:nvSpPr>
          <p:cNvPr id="4" name="灯片编号占位符 3">
            <a:extLst>
              <a:ext uri="{FF2B5EF4-FFF2-40B4-BE49-F238E27FC236}">
                <a16:creationId xmlns:a16="http://schemas.microsoft.com/office/drawing/2014/main" id="{7687B898-915B-47A6-BA3F-C973298C1B5B}"/>
              </a:ext>
            </a:extLst>
          </p:cNvPr>
          <p:cNvSpPr>
            <a:spLocks noGrp="1"/>
          </p:cNvSpPr>
          <p:nvPr>
            <p:ph type="sldNum" sz="quarter" idx="12"/>
          </p:nvPr>
        </p:nvSpPr>
        <p:spPr/>
        <p:txBody>
          <a:bodyPr/>
          <a:lstStyle/>
          <a:p>
            <a:fld id="{C536968F-8ADA-4A53-88C1-D8DA183B7D79}" type="slidenum">
              <a:rPr lang="zh-CN" altLang="en-US" smtClean="0"/>
              <a:pPr/>
              <a:t>15</a:t>
            </a:fld>
            <a:endParaRPr lang="zh-CN" altLang="en-US"/>
          </a:p>
        </p:txBody>
      </p:sp>
      <p:pic>
        <p:nvPicPr>
          <p:cNvPr id="8" name="图片 7">
            <a:extLst>
              <a:ext uri="{FF2B5EF4-FFF2-40B4-BE49-F238E27FC236}">
                <a16:creationId xmlns:a16="http://schemas.microsoft.com/office/drawing/2014/main" id="{BD7E3E7C-493A-A4E0-C545-1ADBDE6D4647}"/>
              </a:ext>
            </a:extLst>
          </p:cNvPr>
          <p:cNvPicPr>
            <a:picLocks noChangeAspect="1"/>
          </p:cNvPicPr>
          <p:nvPr/>
        </p:nvPicPr>
        <p:blipFill>
          <a:blip r:embed="rId3"/>
          <a:stretch>
            <a:fillRect/>
          </a:stretch>
        </p:blipFill>
        <p:spPr>
          <a:xfrm>
            <a:off x="331197" y="4061552"/>
            <a:ext cx="2336920" cy="990651"/>
          </a:xfrm>
          <a:prstGeom prst="rect">
            <a:avLst/>
          </a:prstGeom>
        </p:spPr>
      </p:pic>
      <p:pic>
        <p:nvPicPr>
          <p:cNvPr id="10" name="图片 9">
            <a:extLst>
              <a:ext uri="{FF2B5EF4-FFF2-40B4-BE49-F238E27FC236}">
                <a16:creationId xmlns:a16="http://schemas.microsoft.com/office/drawing/2014/main" id="{7FE04A0C-7D3D-4234-9096-E3E903703322}"/>
              </a:ext>
            </a:extLst>
          </p:cNvPr>
          <p:cNvPicPr>
            <a:picLocks noChangeAspect="1"/>
          </p:cNvPicPr>
          <p:nvPr/>
        </p:nvPicPr>
        <p:blipFill>
          <a:blip r:embed="rId4"/>
          <a:stretch>
            <a:fillRect/>
          </a:stretch>
        </p:blipFill>
        <p:spPr>
          <a:xfrm>
            <a:off x="338961" y="5013176"/>
            <a:ext cx="2235315" cy="520727"/>
          </a:xfrm>
          <a:prstGeom prst="rect">
            <a:avLst/>
          </a:prstGeom>
        </p:spPr>
      </p:pic>
      <p:pic>
        <p:nvPicPr>
          <p:cNvPr id="11" name="图片 10">
            <a:extLst>
              <a:ext uri="{FF2B5EF4-FFF2-40B4-BE49-F238E27FC236}">
                <a16:creationId xmlns:a16="http://schemas.microsoft.com/office/drawing/2014/main" id="{8695497B-3F3F-EF66-2232-9AC7A69C851B}"/>
              </a:ext>
            </a:extLst>
          </p:cNvPr>
          <p:cNvPicPr>
            <a:picLocks noChangeAspect="1"/>
          </p:cNvPicPr>
          <p:nvPr/>
        </p:nvPicPr>
        <p:blipFill>
          <a:blip r:embed="rId5"/>
          <a:stretch>
            <a:fillRect/>
          </a:stretch>
        </p:blipFill>
        <p:spPr>
          <a:xfrm>
            <a:off x="2771800" y="5076679"/>
            <a:ext cx="971600" cy="393720"/>
          </a:xfrm>
          <a:prstGeom prst="rect">
            <a:avLst/>
          </a:prstGeom>
        </p:spPr>
      </p:pic>
      <p:pic>
        <p:nvPicPr>
          <p:cNvPr id="13" name="图片 12">
            <a:extLst>
              <a:ext uri="{FF2B5EF4-FFF2-40B4-BE49-F238E27FC236}">
                <a16:creationId xmlns:a16="http://schemas.microsoft.com/office/drawing/2014/main" id="{0FF2228E-C363-5FAE-2FC3-967E4CBADE69}"/>
              </a:ext>
            </a:extLst>
          </p:cNvPr>
          <p:cNvPicPr>
            <a:picLocks noChangeAspect="1"/>
          </p:cNvPicPr>
          <p:nvPr/>
        </p:nvPicPr>
        <p:blipFill rotWithShape="1">
          <a:blip r:embed="rId6"/>
          <a:srcRect r="7956" b="4897"/>
          <a:stretch/>
        </p:blipFill>
        <p:spPr>
          <a:xfrm>
            <a:off x="307196" y="1772816"/>
            <a:ext cx="4120788" cy="2530484"/>
          </a:xfrm>
          <a:prstGeom prst="rect">
            <a:avLst/>
          </a:prstGeom>
        </p:spPr>
      </p:pic>
      <p:sp>
        <p:nvSpPr>
          <p:cNvPr id="14" name="内容占位符 2">
            <a:extLst>
              <a:ext uri="{FF2B5EF4-FFF2-40B4-BE49-F238E27FC236}">
                <a16:creationId xmlns:a16="http://schemas.microsoft.com/office/drawing/2014/main" id="{0BEDB62C-33BA-4374-5CFF-2974F8572970}"/>
              </a:ext>
            </a:extLst>
          </p:cNvPr>
          <p:cNvSpPr txBox="1">
            <a:spLocks/>
          </p:cNvSpPr>
          <p:nvPr/>
        </p:nvSpPr>
        <p:spPr bwMode="auto">
          <a:xfrm>
            <a:off x="5004048" y="1527513"/>
            <a:ext cx="4032448"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早期特征的辨别力较低，可能有多个具有相似</a:t>
            </a:r>
            <a:r>
              <a:rPr lang="en-US" altLang="zh-CN" sz="1800" dirty="0"/>
              <a:t>key</a:t>
            </a:r>
            <a:r>
              <a:rPr lang="zh-CN" altLang="en-US" sz="1800" dirty="0"/>
              <a:t>的多个</a:t>
            </a:r>
            <a:r>
              <a:rPr lang="en-US" altLang="zh-CN" sz="1800" dirty="0"/>
              <a:t>token</a:t>
            </a:r>
            <a:r>
              <a:rPr lang="zh-CN" altLang="en-US" sz="1800" dirty="0"/>
              <a:t>，</a:t>
            </a:r>
            <a:r>
              <a:rPr lang="en-US" altLang="zh-CN" sz="1800" dirty="0" err="1"/>
              <a:t>Softmax</a:t>
            </a:r>
            <a:r>
              <a:rPr lang="en-US" altLang="zh-CN" sz="1800" dirty="0"/>
              <a:t> </a:t>
            </a:r>
            <a:r>
              <a:rPr lang="zh-CN" altLang="en-US" sz="1800" dirty="0"/>
              <a:t>函数将降低它们相应的注意力权重。</a:t>
            </a:r>
            <a:r>
              <a:rPr lang="en-US" altLang="zh-CN" sz="1800" dirty="0"/>
              <a:t>--- </a:t>
            </a:r>
            <a:r>
              <a:rPr lang="zh-CN" altLang="en-US" sz="1800" dirty="0"/>
              <a:t>存在问题</a:t>
            </a:r>
            <a:r>
              <a:rPr lang="en-US" altLang="zh-CN" sz="1800" dirty="0"/>
              <a:t>1</a:t>
            </a:r>
          </a:p>
          <a:p>
            <a:r>
              <a:rPr lang="en-US" altLang="zh-CN" sz="1800" dirty="0" err="1"/>
              <a:t>Topk</a:t>
            </a:r>
            <a:r>
              <a:rPr lang="zh-CN" altLang="en-US" sz="1800" dirty="0"/>
              <a:t>方法：不能自适应地选择 </a:t>
            </a:r>
            <a:r>
              <a:rPr lang="en-US" altLang="zh-CN" sz="1800" dirty="0"/>
              <a:t>K‘ ≤ K </a:t>
            </a:r>
            <a:r>
              <a:rPr lang="zh-CN" altLang="en-US" sz="1800" dirty="0"/>
              <a:t>个标记。</a:t>
            </a:r>
            <a:r>
              <a:rPr lang="en-US" altLang="zh-CN" sz="1800" dirty="0"/>
              <a:t>--- </a:t>
            </a:r>
            <a:r>
              <a:rPr lang="zh-CN" altLang="en-US" sz="1800" dirty="0"/>
              <a:t>存在问题</a:t>
            </a:r>
            <a:r>
              <a:rPr lang="en-US" altLang="zh-CN" sz="1800" dirty="0"/>
              <a:t>2</a:t>
            </a:r>
          </a:p>
          <a:p>
            <a:r>
              <a:rPr lang="zh-CN" altLang="en-US" sz="1800" dirty="0"/>
              <a:t>采样结果：</a:t>
            </a:r>
            <a:endParaRPr lang="en-US" altLang="zh-CN" sz="1800" dirty="0"/>
          </a:p>
          <a:p>
            <a:pPr lvl="1"/>
            <a:r>
              <a:rPr lang="en-US" altLang="zh-CN" sz="1500" dirty="0"/>
              <a:t>K’ &lt; K</a:t>
            </a:r>
          </a:p>
          <a:p>
            <a:pPr lvl="1"/>
            <a:r>
              <a:rPr lang="en-US" altLang="zh-CN" sz="1500" dirty="0"/>
              <a:t>K’ = K    token</a:t>
            </a:r>
            <a:r>
              <a:rPr lang="zh-CN" altLang="en-US" sz="1500" dirty="0"/>
              <a:t>之间非常相似</a:t>
            </a:r>
            <a:endParaRPr lang="en-US" altLang="zh-CN" sz="1500" dirty="0"/>
          </a:p>
          <a:p>
            <a:pPr lvl="1"/>
            <a:r>
              <a:rPr lang="en-US" altLang="zh-CN" sz="1500" dirty="0"/>
              <a:t>K’</a:t>
            </a:r>
            <a:r>
              <a:rPr lang="zh-CN" altLang="en-US" sz="1500" dirty="0"/>
              <a:t> </a:t>
            </a:r>
            <a:r>
              <a:rPr lang="en-US" altLang="zh-CN" sz="1500" dirty="0"/>
              <a:t>=</a:t>
            </a:r>
            <a:r>
              <a:rPr lang="zh-CN" altLang="en-US" sz="1500" dirty="0"/>
              <a:t> </a:t>
            </a:r>
            <a:r>
              <a:rPr lang="en-US" altLang="zh-CN" sz="1500" dirty="0"/>
              <a:t>1</a:t>
            </a:r>
            <a:r>
              <a:rPr lang="zh-CN" altLang="en-US" sz="1500" dirty="0"/>
              <a:t>     </a:t>
            </a:r>
            <a:r>
              <a:rPr lang="en-US" altLang="zh-CN" sz="1500" dirty="0"/>
              <a:t>token</a:t>
            </a:r>
            <a:r>
              <a:rPr lang="zh-CN" altLang="en-US" sz="1500" dirty="0"/>
              <a:t>之间非常独立</a:t>
            </a:r>
            <a:endParaRPr lang="en-US" altLang="zh-CN" sz="1500" dirty="0"/>
          </a:p>
          <a:p>
            <a:pPr marL="366713" lvl="1" indent="0">
              <a:buNone/>
            </a:pPr>
            <a:r>
              <a:rPr lang="en-US" altLang="zh-CN" sz="1500" dirty="0"/>
              <a:t>--- </a:t>
            </a:r>
            <a:r>
              <a:rPr lang="zh-CN" altLang="en-US" sz="1500" dirty="0"/>
              <a:t>早期阶段比后期阶段选择更多</a:t>
            </a:r>
            <a:r>
              <a:rPr lang="en-US" altLang="zh-CN" sz="1500" dirty="0"/>
              <a:t>token</a:t>
            </a:r>
          </a:p>
          <a:p>
            <a:pPr marL="366713" lvl="1" indent="0">
              <a:buNone/>
            </a:pPr>
            <a:r>
              <a:rPr lang="en-US" altLang="zh-CN" sz="1500" dirty="0"/>
              <a:t>---  </a:t>
            </a:r>
            <a:r>
              <a:rPr lang="zh-CN" altLang="en-US" sz="1500" dirty="0"/>
              <a:t>判别性高的图片选择</a:t>
            </a:r>
            <a:r>
              <a:rPr lang="en-US" altLang="zh-CN" sz="1500" dirty="0"/>
              <a:t>token</a:t>
            </a:r>
            <a:r>
              <a:rPr lang="zh-CN" altLang="en-US" sz="1500" dirty="0"/>
              <a:t>少</a:t>
            </a:r>
            <a:endParaRPr lang="en-US" altLang="zh-CN" sz="1500" dirty="0"/>
          </a:p>
          <a:p>
            <a:pPr marL="366713" lvl="1" indent="0">
              <a:buNone/>
            </a:pPr>
            <a:r>
              <a:rPr lang="zh-CN" altLang="en-US" sz="1500" dirty="0"/>
              <a:t>       </a:t>
            </a:r>
            <a:r>
              <a:rPr lang="zh-CN" altLang="en-US" sz="1500" b="1" dirty="0"/>
              <a:t>不同阶段、不同图片的自适应采样</a:t>
            </a:r>
            <a:endParaRPr lang="en-US" altLang="zh-CN" sz="1500" b="1" dirty="0"/>
          </a:p>
          <a:p>
            <a:endParaRPr lang="en-US" altLang="zh-CN" sz="1800" dirty="0"/>
          </a:p>
          <a:p>
            <a:pPr marL="0" indent="0">
              <a:buFont typeface="Wingdings" panose="05000000000000000000" pitchFamily="2" charset="2"/>
              <a:buNone/>
            </a:pPr>
            <a:endParaRPr lang="en-US" altLang="zh-CN" sz="2800" b="1" dirty="0"/>
          </a:p>
        </p:txBody>
      </p:sp>
      <p:sp>
        <p:nvSpPr>
          <p:cNvPr id="18" name="内容占位符 2">
            <a:extLst>
              <a:ext uri="{FF2B5EF4-FFF2-40B4-BE49-F238E27FC236}">
                <a16:creationId xmlns:a16="http://schemas.microsoft.com/office/drawing/2014/main" id="{EAED80B1-BF30-39F9-0205-CB410C2D6C3A}"/>
              </a:ext>
            </a:extLst>
          </p:cNvPr>
          <p:cNvSpPr txBox="1">
            <a:spLocks/>
          </p:cNvSpPr>
          <p:nvPr/>
        </p:nvSpPr>
        <p:spPr bwMode="auto">
          <a:xfrm>
            <a:off x="272850" y="5539871"/>
            <a:ext cx="8259590"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t>U [0, 1]</a:t>
            </a:r>
            <a:r>
              <a:rPr lang="zh-CN" altLang="en-US" sz="1800" dirty="0"/>
              <a:t>均匀采样</a:t>
            </a:r>
            <a:r>
              <a:rPr lang="en-US" altLang="zh-CN" sz="1800" dirty="0"/>
              <a:t>K</a:t>
            </a:r>
            <a:r>
              <a:rPr lang="zh-CN" altLang="en-US" sz="1800" dirty="0"/>
              <a:t>次</a:t>
            </a:r>
            <a:endParaRPr lang="en-US" altLang="zh-CN" sz="1800" dirty="0"/>
          </a:p>
          <a:p>
            <a:r>
              <a:rPr lang="zh-CN" altLang="en-US" sz="1800" dirty="0"/>
              <a:t>最接近</a:t>
            </a:r>
            <a:r>
              <a:rPr lang="en-US" altLang="zh-CN" sz="1800" dirty="0"/>
              <a:t>score</a:t>
            </a:r>
            <a:r>
              <a:rPr lang="zh-CN" altLang="en-US" sz="1800" dirty="0"/>
              <a:t>分数的</a:t>
            </a:r>
            <a:r>
              <a:rPr lang="en-US" altLang="zh-CN" sz="1800" dirty="0"/>
              <a:t>token</a:t>
            </a:r>
            <a:r>
              <a:rPr lang="zh-CN" altLang="en-US" sz="1800" dirty="0"/>
              <a:t>即为采样</a:t>
            </a:r>
            <a:r>
              <a:rPr lang="en-US" altLang="zh-CN" sz="1800" dirty="0"/>
              <a:t>token</a:t>
            </a:r>
            <a:r>
              <a:rPr lang="zh-CN" altLang="en-US" sz="1800" dirty="0"/>
              <a:t>，多次采到相同</a:t>
            </a:r>
            <a:r>
              <a:rPr lang="en-US" altLang="zh-CN" sz="1800" dirty="0"/>
              <a:t>token</a:t>
            </a:r>
            <a:r>
              <a:rPr lang="zh-CN" altLang="en-US" sz="1800" dirty="0"/>
              <a:t>时只保留一次。</a:t>
            </a:r>
            <a:endParaRPr lang="en-US" altLang="zh-CN" sz="1800" dirty="0"/>
          </a:p>
          <a:p>
            <a:pPr marL="0" indent="0">
              <a:buFont typeface="Wingdings" panose="05000000000000000000" pitchFamily="2" charset="2"/>
              <a:buNone/>
            </a:pPr>
            <a:endParaRPr lang="en-US" altLang="zh-CN" sz="2800" b="1" dirty="0"/>
          </a:p>
        </p:txBody>
      </p:sp>
      <p:pic>
        <p:nvPicPr>
          <p:cNvPr id="20" name="图片 19">
            <a:extLst>
              <a:ext uri="{FF2B5EF4-FFF2-40B4-BE49-F238E27FC236}">
                <a16:creationId xmlns:a16="http://schemas.microsoft.com/office/drawing/2014/main" id="{885B69EE-289D-4639-B8EA-12620E0FD5C3}"/>
              </a:ext>
            </a:extLst>
          </p:cNvPr>
          <p:cNvPicPr>
            <a:picLocks noChangeAspect="1"/>
          </p:cNvPicPr>
          <p:nvPr/>
        </p:nvPicPr>
        <p:blipFill>
          <a:blip r:embed="rId7"/>
          <a:stretch>
            <a:fillRect/>
          </a:stretch>
        </p:blipFill>
        <p:spPr>
          <a:xfrm>
            <a:off x="2836251" y="5533903"/>
            <a:ext cx="3031938" cy="405030"/>
          </a:xfrm>
          <a:prstGeom prst="rect">
            <a:avLst/>
          </a:prstGeom>
        </p:spPr>
      </p:pic>
      <p:pic>
        <p:nvPicPr>
          <p:cNvPr id="24" name="图片 23">
            <a:extLst>
              <a:ext uri="{FF2B5EF4-FFF2-40B4-BE49-F238E27FC236}">
                <a16:creationId xmlns:a16="http://schemas.microsoft.com/office/drawing/2014/main" id="{21A23236-7FA7-56D8-6C70-C937FC1AA1F3}"/>
              </a:ext>
            </a:extLst>
          </p:cNvPr>
          <p:cNvPicPr>
            <a:picLocks noChangeAspect="1"/>
          </p:cNvPicPr>
          <p:nvPr/>
        </p:nvPicPr>
        <p:blipFill>
          <a:blip r:embed="rId8"/>
          <a:stretch>
            <a:fillRect/>
          </a:stretch>
        </p:blipFill>
        <p:spPr>
          <a:xfrm>
            <a:off x="6660232" y="3721219"/>
            <a:ext cx="864096" cy="264031"/>
          </a:xfrm>
          <a:prstGeom prst="rect">
            <a:avLst/>
          </a:prstGeom>
        </p:spPr>
      </p:pic>
      <p:sp>
        <p:nvSpPr>
          <p:cNvPr id="25" name="矩形 24">
            <a:extLst>
              <a:ext uri="{FF2B5EF4-FFF2-40B4-BE49-F238E27FC236}">
                <a16:creationId xmlns:a16="http://schemas.microsoft.com/office/drawing/2014/main" id="{3FD8E088-9E31-BCBD-B7DF-44D21D80C391}"/>
              </a:ext>
            </a:extLst>
          </p:cNvPr>
          <p:cNvSpPr/>
          <p:nvPr/>
        </p:nvSpPr>
        <p:spPr bwMode="auto">
          <a:xfrm>
            <a:off x="5724128" y="5227133"/>
            <a:ext cx="3005836" cy="30677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26" name="图片 25">
            <a:extLst>
              <a:ext uri="{FF2B5EF4-FFF2-40B4-BE49-F238E27FC236}">
                <a16:creationId xmlns:a16="http://schemas.microsoft.com/office/drawing/2014/main" id="{65EAEF8A-756E-BBAF-002A-AD8568B6F298}"/>
              </a:ext>
            </a:extLst>
          </p:cNvPr>
          <p:cNvPicPr>
            <a:picLocks noChangeAspect="1"/>
          </p:cNvPicPr>
          <p:nvPr/>
        </p:nvPicPr>
        <p:blipFill>
          <a:blip r:embed="rId9"/>
          <a:stretch>
            <a:fillRect/>
          </a:stretch>
        </p:blipFill>
        <p:spPr>
          <a:xfrm>
            <a:off x="467544" y="6285236"/>
            <a:ext cx="1136695" cy="352926"/>
          </a:xfrm>
          <a:prstGeom prst="rect">
            <a:avLst/>
          </a:prstGeom>
        </p:spPr>
      </p:pic>
      <p:pic>
        <p:nvPicPr>
          <p:cNvPr id="28" name="图片 27">
            <a:extLst>
              <a:ext uri="{FF2B5EF4-FFF2-40B4-BE49-F238E27FC236}">
                <a16:creationId xmlns:a16="http://schemas.microsoft.com/office/drawing/2014/main" id="{3E2591E4-716C-A0EA-F5C3-7B390D251E93}"/>
              </a:ext>
            </a:extLst>
          </p:cNvPr>
          <p:cNvPicPr>
            <a:picLocks noChangeAspect="1"/>
          </p:cNvPicPr>
          <p:nvPr/>
        </p:nvPicPr>
        <p:blipFill>
          <a:blip r:embed="rId10"/>
          <a:stretch>
            <a:fillRect/>
          </a:stretch>
        </p:blipFill>
        <p:spPr>
          <a:xfrm>
            <a:off x="1684123" y="6309320"/>
            <a:ext cx="2304256" cy="310096"/>
          </a:xfrm>
          <a:prstGeom prst="rect">
            <a:avLst/>
          </a:prstGeom>
        </p:spPr>
      </p:pic>
      <p:pic>
        <p:nvPicPr>
          <p:cNvPr id="30" name="图片 29">
            <a:extLst>
              <a:ext uri="{FF2B5EF4-FFF2-40B4-BE49-F238E27FC236}">
                <a16:creationId xmlns:a16="http://schemas.microsoft.com/office/drawing/2014/main" id="{A0D1C0C2-ACE1-855B-0491-F49EE6B60AB3}"/>
              </a:ext>
            </a:extLst>
          </p:cNvPr>
          <p:cNvPicPr>
            <a:picLocks noChangeAspect="1"/>
          </p:cNvPicPr>
          <p:nvPr/>
        </p:nvPicPr>
        <p:blipFill>
          <a:blip r:embed="rId11"/>
          <a:stretch>
            <a:fillRect/>
          </a:stretch>
        </p:blipFill>
        <p:spPr>
          <a:xfrm>
            <a:off x="4427984" y="2492896"/>
            <a:ext cx="425472" cy="152408"/>
          </a:xfrm>
          <a:prstGeom prst="rect">
            <a:avLst/>
          </a:prstGeom>
        </p:spPr>
      </p:pic>
    </p:spTree>
    <p:extLst>
      <p:ext uri="{BB962C8B-B14F-4D97-AF65-F5344CB8AC3E}">
        <p14:creationId xmlns:p14="http://schemas.microsoft.com/office/powerpoint/2010/main" val="900528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bg1">
                    <a:lumMod val="85000"/>
                  </a:schemeClr>
                </a:solidFill>
              </a:rPr>
              <a:t>作者介绍</a:t>
            </a:r>
            <a:endParaRPr lang="en-US" altLang="zh-CN" dirty="0">
              <a:solidFill>
                <a:schemeClr val="bg1">
                  <a:lumMod val="85000"/>
                </a:schemeClr>
              </a:solidFill>
            </a:endParaRPr>
          </a:p>
          <a:p>
            <a:r>
              <a:rPr lang="zh-CN" altLang="en-US" dirty="0">
                <a:solidFill>
                  <a:schemeClr val="bg1">
                    <a:lumMod val="85000"/>
                  </a:schemeClr>
                </a:solidFill>
              </a:rPr>
              <a:t>研究背景</a:t>
            </a:r>
            <a:endParaRPr lang="en-US" altLang="zh-CN" dirty="0">
              <a:solidFill>
                <a:schemeClr val="bg1">
                  <a:lumMod val="85000"/>
                </a:schemeClr>
              </a:solidFill>
            </a:endParaRPr>
          </a:p>
          <a:p>
            <a:r>
              <a:rPr lang="zh-CN" altLang="en-US" dirty="0">
                <a:solidFill>
                  <a:schemeClr val="bg1">
                    <a:lumMod val="85000"/>
                  </a:schemeClr>
                </a:solidFill>
              </a:rPr>
              <a:t>本文方法</a:t>
            </a:r>
            <a:endParaRPr lang="en-US" altLang="zh-CN" dirty="0">
              <a:solidFill>
                <a:schemeClr val="bg1">
                  <a:lumMod val="85000"/>
                </a:schemeClr>
              </a:solidFill>
            </a:endParaRPr>
          </a:p>
          <a:p>
            <a:r>
              <a:rPr lang="zh-CN" altLang="en-US" dirty="0"/>
              <a:t>实验效果</a:t>
            </a:r>
            <a:endParaRPr lang="en-US" altLang="zh-CN" dirty="0"/>
          </a:p>
          <a:p>
            <a:r>
              <a:rPr lang="zh-CN" altLang="en-US" dirty="0">
                <a:solidFill>
                  <a:schemeClr val="bg1">
                    <a:lumMod val="85000"/>
                  </a:schemeClr>
                </a:solidFill>
              </a:rPr>
              <a:t>总结反思</a:t>
            </a:r>
            <a:endParaRPr lang="en-US" altLang="zh-CN" dirty="0">
              <a:solidFill>
                <a:schemeClr val="bg1">
                  <a:lumMod val="85000"/>
                </a:schemeClr>
              </a:solidFill>
            </a:endParaRPr>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54B953CF-2A86-47FC-84E3-35EA4A547007}" type="datetime1">
              <a:rPr lang="zh-CN" altLang="en-US" smtClean="0"/>
              <a:t>2023/3/6</a:t>
            </a:fld>
            <a:endParaRPr lang="zh-CN" altLang="en-US"/>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16</a:t>
            </a:fld>
            <a:endParaRPr lang="zh-CN" altLang="en-US"/>
          </a:p>
        </p:txBody>
      </p:sp>
    </p:spTree>
    <p:extLst>
      <p:ext uri="{BB962C8B-B14F-4D97-AF65-F5344CB8AC3E}">
        <p14:creationId xmlns:p14="http://schemas.microsoft.com/office/powerpoint/2010/main" val="4154398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日期占位符 3"/>
          <p:cNvSpPr>
            <a:spLocks noGrp="1"/>
          </p:cNvSpPr>
          <p:nvPr>
            <p:ph type="dt" sz="half" idx="4294967295"/>
          </p:nvPr>
        </p:nvSpPr>
        <p:spPr>
          <a:xfrm>
            <a:off x="3240087" y="6461919"/>
            <a:ext cx="2663825" cy="360362"/>
          </a:xfrm>
          <a:prstGeom prst="rect">
            <a:avLst/>
          </a:prstGeom>
        </p:spPr>
        <p:txBody>
          <a:bodyPr/>
          <a:lstStyle/>
          <a:p>
            <a:fld id="{D874CA09-D1CD-44A1-95FD-A9A867045450}" type="datetime1">
              <a:rPr lang="zh-CN" altLang="en-US" smtClean="0"/>
              <a:t>2023/3/6</a:t>
            </a:fld>
            <a:endParaRPr lang="zh-CN" altLang="en-US" dirty="0"/>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17</a:t>
            </a:fld>
            <a:endParaRPr lang="zh-CN" altLang="en-US"/>
          </a:p>
        </p:txBody>
      </p:sp>
      <p:sp>
        <p:nvSpPr>
          <p:cNvPr id="11" name="标题 1">
            <a:extLst>
              <a:ext uri="{FF2B5EF4-FFF2-40B4-BE49-F238E27FC236}">
                <a16:creationId xmlns:a16="http://schemas.microsoft.com/office/drawing/2014/main" id="{5A694255-14EF-1BC0-A172-6BFFACFE0C68}"/>
              </a:ext>
            </a:extLst>
          </p:cNvPr>
          <p:cNvSpPr txBox="1">
            <a:spLocks/>
          </p:cNvSpPr>
          <p:nvPr/>
        </p:nvSpPr>
        <p:spPr bwMode="auto">
          <a:xfrm>
            <a:off x="377825" y="312753"/>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9pPr>
          </a:lstStyle>
          <a:p>
            <a:pPr>
              <a:buFontTx/>
            </a:pPr>
            <a:r>
              <a:rPr lang="en-US" altLang="zh-CN" dirty="0"/>
              <a:t> SOTA</a:t>
            </a:r>
            <a:endParaRPr lang="zh-CN" altLang="en-US" dirty="0"/>
          </a:p>
        </p:txBody>
      </p:sp>
      <p:sp>
        <p:nvSpPr>
          <p:cNvPr id="13" name="内容占位符 12">
            <a:extLst>
              <a:ext uri="{FF2B5EF4-FFF2-40B4-BE49-F238E27FC236}">
                <a16:creationId xmlns:a16="http://schemas.microsoft.com/office/drawing/2014/main" id="{D12D9DB8-915B-BC8C-D26F-5F3FB535A3A9}"/>
              </a:ext>
            </a:extLst>
          </p:cNvPr>
          <p:cNvSpPr>
            <a:spLocks noGrp="1"/>
          </p:cNvSpPr>
          <p:nvPr>
            <p:ph idx="1"/>
          </p:nvPr>
        </p:nvSpPr>
        <p:spPr/>
        <p:txBody>
          <a:bodyPr/>
          <a:lstStyle/>
          <a:p>
            <a:r>
              <a:rPr lang="en-US" altLang="zh-CN" dirty="0"/>
              <a:t>ImageNet validation set</a:t>
            </a:r>
            <a:endParaRPr lang="zh-CN" altLang="en-US" dirty="0"/>
          </a:p>
        </p:txBody>
      </p:sp>
      <p:pic>
        <p:nvPicPr>
          <p:cNvPr id="17" name="图片 16">
            <a:extLst>
              <a:ext uri="{FF2B5EF4-FFF2-40B4-BE49-F238E27FC236}">
                <a16:creationId xmlns:a16="http://schemas.microsoft.com/office/drawing/2014/main" id="{5446BA69-FB2A-5FCD-3C00-1E796EE759BE}"/>
              </a:ext>
            </a:extLst>
          </p:cNvPr>
          <p:cNvPicPr>
            <a:picLocks noChangeAspect="1"/>
          </p:cNvPicPr>
          <p:nvPr/>
        </p:nvPicPr>
        <p:blipFill rotWithShape="1">
          <a:blip r:embed="rId3"/>
          <a:srcRect t="41462"/>
          <a:stretch/>
        </p:blipFill>
        <p:spPr>
          <a:xfrm>
            <a:off x="512414" y="2252092"/>
            <a:ext cx="3960242" cy="3420784"/>
          </a:xfrm>
          <a:prstGeom prst="rect">
            <a:avLst/>
          </a:prstGeom>
        </p:spPr>
      </p:pic>
      <p:pic>
        <p:nvPicPr>
          <p:cNvPr id="19" name="图片 18">
            <a:extLst>
              <a:ext uri="{FF2B5EF4-FFF2-40B4-BE49-F238E27FC236}">
                <a16:creationId xmlns:a16="http://schemas.microsoft.com/office/drawing/2014/main" id="{DDFF5556-2771-6880-0655-2DBBA7F78017}"/>
              </a:ext>
            </a:extLst>
          </p:cNvPr>
          <p:cNvPicPr>
            <a:picLocks noChangeAspect="1"/>
          </p:cNvPicPr>
          <p:nvPr/>
        </p:nvPicPr>
        <p:blipFill>
          <a:blip r:embed="rId4"/>
          <a:stretch>
            <a:fillRect/>
          </a:stretch>
        </p:blipFill>
        <p:spPr>
          <a:xfrm>
            <a:off x="4472656" y="2396108"/>
            <a:ext cx="4324572" cy="3276768"/>
          </a:xfrm>
          <a:prstGeom prst="rect">
            <a:avLst/>
          </a:prstGeom>
        </p:spPr>
      </p:pic>
    </p:spTree>
    <p:extLst>
      <p:ext uri="{BB962C8B-B14F-4D97-AF65-F5344CB8AC3E}">
        <p14:creationId xmlns:p14="http://schemas.microsoft.com/office/powerpoint/2010/main" val="2764923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D874CA09-D1CD-44A1-95FD-A9A867045450}" type="datetime1">
              <a:rPr lang="zh-CN" altLang="en-US" smtClean="0"/>
              <a:t>2023/3/6</a:t>
            </a:fld>
            <a:endParaRPr lang="zh-CN" altLang="en-US" dirty="0"/>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18</a:t>
            </a:fld>
            <a:endParaRPr lang="zh-CN" altLang="en-US"/>
          </a:p>
        </p:txBody>
      </p:sp>
      <p:pic>
        <p:nvPicPr>
          <p:cNvPr id="12" name="内容占位符 11">
            <a:extLst>
              <a:ext uri="{FF2B5EF4-FFF2-40B4-BE49-F238E27FC236}">
                <a16:creationId xmlns:a16="http://schemas.microsoft.com/office/drawing/2014/main" id="{D214ED0A-1FA7-DB39-9271-CE9FE09A0D8D}"/>
              </a:ext>
            </a:extLst>
          </p:cNvPr>
          <p:cNvPicPr>
            <a:picLocks noGrp="1" noChangeAspect="1"/>
          </p:cNvPicPr>
          <p:nvPr>
            <p:ph idx="1"/>
          </p:nvPr>
        </p:nvPicPr>
        <p:blipFill>
          <a:blip r:embed="rId3"/>
          <a:stretch>
            <a:fillRect/>
          </a:stretch>
        </p:blipFill>
        <p:spPr>
          <a:xfrm>
            <a:off x="4579676" y="1594246"/>
            <a:ext cx="3981655" cy="3841947"/>
          </a:xfrm>
        </p:spPr>
      </p:pic>
      <p:sp>
        <p:nvSpPr>
          <p:cNvPr id="11" name="标题 1">
            <a:extLst>
              <a:ext uri="{FF2B5EF4-FFF2-40B4-BE49-F238E27FC236}">
                <a16:creationId xmlns:a16="http://schemas.microsoft.com/office/drawing/2014/main" id="{5A694255-14EF-1BC0-A172-6BFFACFE0C68}"/>
              </a:ext>
            </a:extLst>
          </p:cNvPr>
          <p:cNvSpPr txBox="1">
            <a:spLocks/>
          </p:cNvSpPr>
          <p:nvPr/>
        </p:nvSpPr>
        <p:spPr bwMode="auto">
          <a:xfrm>
            <a:off x="377825" y="312753"/>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9pPr>
          </a:lstStyle>
          <a:p>
            <a:pPr>
              <a:buFontTx/>
            </a:pPr>
            <a:r>
              <a:rPr lang="en-US" altLang="zh-CN" dirty="0"/>
              <a:t> SOTA</a:t>
            </a:r>
            <a:endParaRPr lang="zh-CN" altLang="en-US" dirty="0"/>
          </a:p>
        </p:txBody>
      </p:sp>
      <p:pic>
        <p:nvPicPr>
          <p:cNvPr id="8" name="图片 7">
            <a:extLst>
              <a:ext uri="{FF2B5EF4-FFF2-40B4-BE49-F238E27FC236}">
                <a16:creationId xmlns:a16="http://schemas.microsoft.com/office/drawing/2014/main" id="{9D109C99-B414-87B0-C3C2-D4A8C66CC554}"/>
              </a:ext>
            </a:extLst>
          </p:cNvPr>
          <p:cNvPicPr>
            <a:picLocks noChangeAspect="1"/>
          </p:cNvPicPr>
          <p:nvPr/>
        </p:nvPicPr>
        <p:blipFill>
          <a:blip r:embed="rId4"/>
          <a:stretch>
            <a:fillRect/>
          </a:stretch>
        </p:blipFill>
        <p:spPr>
          <a:xfrm>
            <a:off x="283358" y="1596424"/>
            <a:ext cx="4229317" cy="4603987"/>
          </a:xfrm>
          <a:prstGeom prst="rect">
            <a:avLst/>
          </a:prstGeom>
        </p:spPr>
      </p:pic>
    </p:spTree>
    <p:extLst>
      <p:ext uri="{BB962C8B-B14F-4D97-AF65-F5344CB8AC3E}">
        <p14:creationId xmlns:p14="http://schemas.microsoft.com/office/powerpoint/2010/main" val="3198848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Ablation Experiments</a:t>
            </a:r>
            <a:endParaRPr lang="zh-CN" altLang="en-US" dirty="0"/>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D874CA09-D1CD-44A1-95FD-A9A867045450}" type="datetime1">
              <a:rPr lang="zh-CN" altLang="en-US" smtClean="0"/>
              <a:t>2023/3/6</a:t>
            </a:fld>
            <a:endParaRPr lang="zh-CN" altLang="en-US"/>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19</a:t>
            </a:fld>
            <a:endParaRPr lang="zh-CN" altLang="en-US"/>
          </a:p>
        </p:txBody>
      </p:sp>
      <p:sp>
        <p:nvSpPr>
          <p:cNvPr id="3" name="内容占位符 2">
            <a:extLst>
              <a:ext uri="{FF2B5EF4-FFF2-40B4-BE49-F238E27FC236}">
                <a16:creationId xmlns:a16="http://schemas.microsoft.com/office/drawing/2014/main" id="{20E4391A-FFEA-F0E5-B8F4-2A947EE1AA84}"/>
              </a:ext>
            </a:extLst>
          </p:cNvPr>
          <p:cNvSpPr>
            <a:spLocks noGrp="1"/>
          </p:cNvSpPr>
          <p:nvPr>
            <p:ph idx="1"/>
          </p:nvPr>
        </p:nvSpPr>
        <p:spPr/>
        <p:txBody>
          <a:bodyPr/>
          <a:lstStyle/>
          <a:p>
            <a:r>
              <a:rPr lang="en-US" altLang="zh-CN" sz="2400" dirty="0"/>
              <a:t>Significant scores   </a:t>
            </a:r>
            <a:endParaRPr lang="zh-CN" altLang="en-US" sz="2400" dirty="0"/>
          </a:p>
          <a:p>
            <a:endParaRPr lang="en-US" altLang="zh-CN" dirty="0"/>
          </a:p>
          <a:p>
            <a:pPr marL="0" indent="0">
              <a:buNone/>
            </a:pPr>
            <a:endParaRPr lang="zh-CN" altLang="en-US" dirty="0"/>
          </a:p>
        </p:txBody>
      </p:sp>
      <p:pic>
        <p:nvPicPr>
          <p:cNvPr id="8" name="图片 7">
            <a:extLst>
              <a:ext uri="{FF2B5EF4-FFF2-40B4-BE49-F238E27FC236}">
                <a16:creationId xmlns:a16="http://schemas.microsoft.com/office/drawing/2014/main" id="{EC9A795E-2F6A-0BE2-CE3E-8CA88A3BCA22}"/>
              </a:ext>
            </a:extLst>
          </p:cNvPr>
          <p:cNvPicPr>
            <a:picLocks noChangeAspect="1"/>
          </p:cNvPicPr>
          <p:nvPr/>
        </p:nvPicPr>
        <p:blipFill>
          <a:blip r:embed="rId3"/>
          <a:stretch>
            <a:fillRect/>
          </a:stretch>
        </p:blipFill>
        <p:spPr>
          <a:xfrm>
            <a:off x="764973" y="2076219"/>
            <a:ext cx="3924502" cy="4346849"/>
          </a:xfrm>
          <a:prstGeom prst="rect">
            <a:avLst/>
          </a:prstGeom>
        </p:spPr>
      </p:pic>
      <p:pic>
        <p:nvPicPr>
          <p:cNvPr id="16" name="图片 15">
            <a:extLst>
              <a:ext uri="{FF2B5EF4-FFF2-40B4-BE49-F238E27FC236}">
                <a16:creationId xmlns:a16="http://schemas.microsoft.com/office/drawing/2014/main" id="{75FD67CB-06D5-91F3-4FEA-2AB1AEB29E0D}"/>
              </a:ext>
            </a:extLst>
          </p:cNvPr>
          <p:cNvPicPr>
            <a:picLocks noChangeAspect="1"/>
          </p:cNvPicPr>
          <p:nvPr/>
        </p:nvPicPr>
        <p:blipFill>
          <a:blip r:embed="rId4"/>
          <a:stretch>
            <a:fillRect/>
          </a:stretch>
        </p:blipFill>
        <p:spPr>
          <a:xfrm>
            <a:off x="4890528" y="2076219"/>
            <a:ext cx="3674594" cy="3946626"/>
          </a:xfrm>
          <a:prstGeom prst="rect">
            <a:avLst/>
          </a:prstGeom>
        </p:spPr>
      </p:pic>
    </p:spTree>
    <p:extLst>
      <p:ext uri="{BB962C8B-B14F-4D97-AF65-F5344CB8AC3E}">
        <p14:creationId xmlns:p14="http://schemas.microsoft.com/office/powerpoint/2010/main" val="384434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作者介绍</a:t>
            </a:r>
            <a:endParaRPr lang="en-US" altLang="zh-CN" dirty="0"/>
          </a:p>
          <a:p>
            <a:r>
              <a:rPr lang="zh-CN" altLang="en-US" dirty="0"/>
              <a:t>研究背景</a:t>
            </a:r>
            <a:endParaRPr lang="en-US" altLang="zh-CN" dirty="0"/>
          </a:p>
          <a:p>
            <a:r>
              <a:rPr lang="zh-CN" altLang="en-US" dirty="0"/>
              <a:t>本文方法</a:t>
            </a:r>
            <a:endParaRPr lang="en-US" altLang="zh-CN" dirty="0"/>
          </a:p>
          <a:p>
            <a:r>
              <a:rPr lang="zh-CN" altLang="en-US" dirty="0"/>
              <a:t>实验效果</a:t>
            </a:r>
            <a:endParaRPr lang="en-US" altLang="zh-CN" dirty="0"/>
          </a:p>
          <a:p>
            <a:r>
              <a:rPr lang="zh-CN" altLang="en-US" dirty="0"/>
              <a:t>总结反思</a:t>
            </a:r>
            <a:endParaRPr lang="en-US" altLang="zh-CN" dirty="0"/>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2</a:t>
            </a:fld>
            <a:endParaRPr lang="zh-CN" altLang="en-US"/>
          </a:p>
        </p:txBody>
      </p:sp>
    </p:spTree>
    <p:extLst>
      <p:ext uri="{BB962C8B-B14F-4D97-AF65-F5344CB8AC3E}">
        <p14:creationId xmlns:p14="http://schemas.microsoft.com/office/powerpoint/2010/main" val="77752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Ablation Experiments</a:t>
            </a:r>
            <a:endParaRPr lang="zh-CN" altLang="en-US" dirty="0"/>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D874CA09-D1CD-44A1-95FD-A9A867045450}" type="datetime1">
              <a:rPr lang="zh-CN" altLang="en-US" smtClean="0"/>
              <a:t>2023/3/6</a:t>
            </a:fld>
            <a:endParaRPr lang="zh-CN" altLang="en-US"/>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20</a:t>
            </a:fld>
            <a:endParaRPr lang="zh-CN" altLang="en-US"/>
          </a:p>
        </p:txBody>
      </p:sp>
      <p:sp>
        <p:nvSpPr>
          <p:cNvPr id="3" name="内容占位符 2">
            <a:extLst>
              <a:ext uri="{FF2B5EF4-FFF2-40B4-BE49-F238E27FC236}">
                <a16:creationId xmlns:a16="http://schemas.microsoft.com/office/drawing/2014/main" id="{20E4391A-FFEA-F0E5-B8F4-2A947EE1AA84}"/>
              </a:ext>
            </a:extLst>
          </p:cNvPr>
          <p:cNvSpPr>
            <a:spLocks noGrp="1"/>
          </p:cNvSpPr>
          <p:nvPr>
            <p:ph idx="1"/>
          </p:nvPr>
        </p:nvSpPr>
        <p:spPr/>
        <p:txBody>
          <a:bodyPr/>
          <a:lstStyle/>
          <a:p>
            <a:r>
              <a:rPr lang="en-US" altLang="zh-CN" sz="2400" dirty="0"/>
              <a:t> </a:t>
            </a:r>
            <a:r>
              <a:rPr lang="zh-CN" altLang="en-US" sz="2400" dirty="0"/>
              <a:t>Candidate Tokens Selection</a:t>
            </a:r>
          </a:p>
          <a:p>
            <a:endParaRPr lang="en-US" altLang="zh-CN" dirty="0"/>
          </a:p>
          <a:p>
            <a:pPr marL="0" indent="0">
              <a:buNone/>
            </a:pPr>
            <a:endParaRPr lang="zh-CN" altLang="en-US" dirty="0"/>
          </a:p>
        </p:txBody>
      </p:sp>
      <p:pic>
        <p:nvPicPr>
          <p:cNvPr id="12" name="图片 11">
            <a:extLst>
              <a:ext uri="{FF2B5EF4-FFF2-40B4-BE49-F238E27FC236}">
                <a16:creationId xmlns:a16="http://schemas.microsoft.com/office/drawing/2014/main" id="{AC0EF199-AC07-DAFC-DD9D-B610942346F5}"/>
              </a:ext>
            </a:extLst>
          </p:cNvPr>
          <p:cNvPicPr>
            <a:picLocks noChangeAspect="1"/>
          </p:cNvPicPr>
          <p:nvPr/>
        </p:nvPicPr>
        <p:blipFill>
          <a:blip r:embed="rId3"/>
          <a:stretch>
            <a:fillRect/>
          </a:stretch>
        </p:blipFill>
        <p:spPr>
          <a:xfrm>
            <a:off x="5004331" y="2182608"/>
            <a:ext cx="3446987" cy="2778272"/>
          </a:xfrm>
          <a:prstGeom prst="rect">
            <a:avLst/>
          </a:prstGeom>
        </p:spPr>
      </p:pic>
      <p:pic>
        <p:nvPicPr>
          <p:cNvPr id="7" name="图片 6">
            <a:extLst>
              <a:ext uri="{FF2B5EF4-FFF2-40B4-BE49-F238E27FC236}">
                <a16:creationId xmlns:a16="http://schemas.microsoft.com/office/drawing/2014/main" id="{E4F08E38-5B2D-F6A1-BBD2-94E6E9887899}"/>
              </a:ext>
            </a:extLst>
          </p:cNvPr>
          <p:cNvPicPr>
            <a:picLocks noChangeAspect="1"/>
          </p:cNvPicPr>
          <p:nvPr/>
        </p:nvPicPr>
        <p:blipFill>
          <a:blip r:embed="rId4"/>
          <a:stretch>
            <a:fillRect/>
          </a:stretch>
        </p:blipFill>
        <p:spPr>
          <a:xfrm>
            <a:off x="830541" y="2204864"/>
            <a:ext cx="3956024" cy="3899008"/>
          </a:xfrm>
          <a:prstGeom prst="rect">
            <a:avLst/>
          </a:prstGeom>
        </p:spPr>
      </p:pic>
    </p:spTree>
    <p:extLst>
      <p:ext uri="{BB962C8B-B14F-4D97-AF65-F5344CB8AC3E}">
        <p14:creationId xmlns:p14="http://schemas.microsoft.com/office/powerpoint/2010/main" val="335254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Visualization</a:t>
            </a:r>
            <a:endParaRPr lang="zh-CN" altLang="en-US" dirty="0"/>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D874CA09-D1CD-44A1-95FD-A9A867045450}" type="datetime1">
              <a:rPr lang="zh-CN" altLang="en-US" smtClean="0"/>
              <a:t>2023/3/6</a:t>
            </a:fld>
            <a:endParaRPr lang="zh-CN" altLang="en-US"/>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21</a:t>
            </a:fld>
            <a:endParaRPr lang="zh-CN" altLang="en-US"/>
          </a:p>
        </p:txBody>
      </p:sp>
      <p:sp>
        <p:nvSpPr>
          <p:cNvPr id="5" name="内容占位符 4">
            <a:extLst>
              <a:ext uri="{FF2B5EF4-FFF2-40B4-BE49-F238E27FC236}">
                <a16:creationId xmlns:a16="http://schemas.microsoft.com/office/drawing/2014/main" id="{4BA66523-5459-481F-8DE6-0D1C44C0DA1C}"/>
              </a:ext>
            </a:extLst>
          </p:cNvPr>
          <p:cNvSpPr>
            <a:spLocks noGrp="1"/>
          </p:cNvSpPr>
          <p:nvPr>
            <p:ph idx="1"/>
          </p:nvPr>
        </p:nvSpPr>
        <p:spPr>
          <a:xfrm>
            <a:off x="255067" y="1555456"/>
            <a:ext cx="8153400" cy="4572000"/>
          </a:xfrm>
        </p:spPr>
        <p:txBody>
          <a:bodyPr/>
          <a:lstStyle/>
          <a:p>
            <a:endParaRPr lang="en-US" altLang="zh-CN" dirty="0"/>
          </a:p>
          <a:p>
            <a:endParaRPr lang="zh-CN" altLang="en-US" dirty="0"/>
          </a:p>
        </p:txBody>
      </p:sp>
      <p:pic>
        <p:nvPicPr>
          <p:cNvPr id="9" name="图片 8">
            <a:extLst>
              <a:ext uri="{FF2B5EF4-FFF2-40B4-BE49-F238E27FC236}">
                <a16:creationId xmlns:a16="http://schemas.microsoft.com/office/drawing/2014/main" id="{5E27023A-1592-411D-140B-EBD08355AF65}"/>
              </a:ext>
            </a:extLst>
          </p:cNvPr>
          <p:cNvPicPr>
            <a:picLocks noChangeAspect="1"/>
          </p:cNvPicPr>
          <p:nvPr/>
        </p:nvPicPr>
        <p:blipFill>
          <a:blip r:embed="rId3"/>
          <a:stretch>
            <a:fillRect/>
          </a:stretch>
        </p:blipFill>
        <p:spPr>
          <a:xfrm>
            <a:off x="980889" y="1528873"/>
            <a:ext cx="7182219" cy="4648439"/>
          </a:xfrm>
          <a:prstGeom prst="rect">
            <a:avLst/>
          </a:prstGeom>
        </p:spPr>
      </p:pic>
    </p:spTree>
    <p:extLst>
      <p:ext uri="{BB962C8B-B14F-4D97-AF65-F5344CB8AC3E}">
        <p14:creationId xmlns:p14="http://schemas.microsoft.com/office/powerpoint/2010/main" val="1480481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Visualization</a:t>
            </a:r>
            <a:endParaRPr lang="zh-CN" altLang="en-US" dirty="0"/>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D874CA09-D1CD-44A1-95FD-A9A867045450}" type="datetime1">
              <a:rPr lang="zh-CN" altLang="en-US" smtClean="0"/>
              <a:t>2023/3/6</a:t>
            </a:fld>
            <a:endParaRPr lang="zh-CN" altLang="en-US"/>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22</a:t>
            </a:fld>
            <a:endParaRPr lang="zh-CN" altLang="en-US"/>
          </a:p>
        </p:txBody>
      </p:sp>
      <p:sp>
        <p:nvSpPr>
          <p:cNvPr id="5" name="内容占位符 4">
            <a:extLst>
              <a:ext uri="{FF2B5EF4-FFF2-40B4-BE49-F238E27FC236}">
                <a16:creationId xmlns:a16="http://schemas.microsoft.com/office/drawing/2014/main" id="{4BA66523-5459-481F-8DE6-0D1C44C0DA1C}"/>
              </a:ext>
            </a:extLst>
          </p:cNvPr>
          <p:cNvSpPr>
            <a:spLocks noGrp="1"/>
          </p:cNvSpPr>
          <p:nvPr>
            <p:ph idx="1"/>
          </p:nvPr>
        </p:nvSpPr>
        <p:spPr>
          <a:xfrm>
            <a:off x="255067" y="1555456"/>
            <a:ext cx="8153400" cy="4572000"/>
          </a:xfrm>
        </p:spPr>
        <p:txBody>
          <a:bodyPr/>
          <a:lstStyle/>
          <a:p>
            <a:endParaRPr lang="en-US" altLang="zh-CN" dirty="0"/>
          </a:p>
          <a:p>
            <a:endParaRPr lang="zh-CN" altLang="en-US" dirty="0"/>
          </a:p>
        </p:txBody>
      </p:sp>
      <p:pic>
        <p:nvPicPr>
          <p:cNvPr id="7" name="图片 6">
            <a:extLst>
              <a:ext uri="{FF2B5EF4-FFF2-40B4-BE49-F238E27FC236}">
                <a16:creationId xmlns:a16="http://schemas.microsoft.com/office/drawing/2014/main" id="{E4B71A19-2687-5D27-A257-1B98CAEAE479}"/>
              </a:ext>
            </a:extLst>
          </p:cNvPr>
          <p:cNvPicPr>
            <a:picLocks noChangeAspect="1"/>
          </p:cNvPicPr>
          <p:nvPr/>
        </p:nvPicPr>
        <p:blipFill>
          <a:blip r:embed="rId3"/>
          <a:stretch>
            <a:fillRect/>
          </a:stretch>
        </p:blipFill>
        <p:spPr>
          <a:xfrm>
            <a:off x="485799" y="1555456"/>
            <a:ext cx="8172400" cy="4808391"/>
          </a:xfrm>
          <a:prstGeom prst="rect">
            <a:avLst/>
          </a:prstGeom>
        </p:spPr>
      </p:pic>
    </p:spTree>
    <p:extLst>
      <p:ext uri="{BB962C8B-B14F-4D97-AF65-F5344CB8AC3E}">
        <p14:creationId xmlns:p14="http://schemas.microsoft.com/office/powerpoint/2010/main" val="792422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Visualization</a:t>
            </a:r>
            <a:endParaRPr lang="zh-CN" altLang="en-US" dirty="0"/>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D874CA09-D1CD-44A1-95FD-A9A867045450}" type="datetime1">
              <a:rPr lang="zh-CN" altLang="en-US" smtClean="0"/>
              <a:t>2023/3/6</a:t>
            </a:fld>
            <a:endParaRPr lang="zh-CN" altLang="en-US"/>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23</a:t>
            </a:fld>
            <a:endParaRPr lang="zh-CN" altLang="en-US"/>
          </a:p>
        </p:txBody>
      </p:sp>
      <p:sp>
        <p:nvSpPr>
          <p:cNvPr id="5" name="内容占位符 4">
            <a:extLst>
              <a:ext uri="{FF2B5EF4-FFF2-40B4-BE49-F238E27FC236}">
                <a16:creationId xmlns:a16="http://schemas.microsoft.com/office/drawing/2014/main" id="{4BA66523-5459-481F-8DE6-0D1C44C0DA1C}"/>
              </a:ext>
            </a:extLst>
          </p:cNvPr>
          <p:cNvSpPr>
            <a:spLocks noGrp="1"/>
          </p:cNvSpPr>
          <p:nvPr>
            <p:ph idx="1"/>
          </p:nvPr>
        </p:nvSpPr>
        <p:spPr>
          <a:xfrm>
            <a:off x="255067" y="1555456"/>
            <a:ext cx="8153400" cy="4572000"/>
          </a:xfrm>
        </p:spPr>
        <p:txBody>
          <a:bodyPr/>
          <a:lstStyle/>
          <a:p>
            <a:endParaRPr lang="en-US" altLang="zh-CN" dirty="0"/>
          </a:p>
          <a:p>
            <a:endParaRPr lang="zh-CN" altLang="en-US" dirty="0"/>
          </a:p>
        </p:txBody>
      </p:sp>
      <p:pic>
        <p:nvPicPr>
          <p:cNvPr id="7" name="图片 6">
            <a:extLst>
              <a:ext uri="{FF2B5EF4-FFF2-40B4-BE49-F238E27FC236}">
                <a16:creationId xmlns:a16="http://schemas.microsoft.com/office/drawing/2014/main" id="{EB18F96C-52CF-A572-A44C-57A2C7F09868}"/>
              </a:ext>
            </a:extLst>
          </p:cNvPr>
          <p:cNvPicPr>
            <a:picLocks noChangeAspect="1"/>
          </p:cNvPicPr>
          <p:nvPr/>
        </p:nvPicPr>
        <p:blipFill>
          <a:blip r:embed="rId3"/>
          <a:stretch>
            <a:fillRect/>
          </a:stretch>
        </p:blipFill>
        <p:spPr>
          <a:xfrm>
            <a:off x="191157" y="1519238"/>
            <a:ext cx="8725348" cy="4790082"/>
          </a:xfrm>
          <a:prstGeom prst="rect">
            <a:avLst/>
          </a:prstGeom>
        </p:spPr>
      </p:pic>
    </p:spTree>
    <p:extLst>
      <p:ext uri="{BB962C8B-B14F-4D97-AF65-F5344CB8AC3E}">
        <p14:creationId xmlns:p14="http://schemas.microsoft.com/office/powerpoint/2010/main" val="1710920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Ablation Experiments</a:t>
            </a:r>
            <a:endParaRPr lang="zh-CN" altLang="en-US" dirty="0"/>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D874CA09-D1CD-44A1-95FD-A9A867045450}" type="datetime1">
              <a:rPr lang="zh-CN" altLang="en-US" smtClean="0"/>
              <a:t>2023/3/6</a:t>
            </a:fld>
            <a:endParaRPr lang="zh-CN" altLang="en-US"/>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24</a:t>
            </a:fld>
            <a:endParaRPr lang="zh-CN" altLang="en-US"/>
          </a:p>
        </p:txBody>
      </p:sp>
      <p:sp>
        <p:nvSpPr>
          <p:cNvPr id="3" name="内容占位符 2">
            <a:extLst>
              <a:ext uri="{FF2B5EF4-FFF2-40B4-BE49-F238E27FC236}">
                <a16:creationId xmlns:a16="http://schemas.microsoft.com/office/drawing/2014/main" id="{20E4391A-FFEA-F0E5-B8F4-2A947EE1AA84}"/>
              </a:ext>
            </a:extLst>
          </p:cNvPr>
          <p:cNvSpPr>
            <a:spLocks noGrp="1"/>
          </p:cNvSpPr>
          <p:nvPr>
            <p:ph idx="1"/>
          </p:nvPr>
        </p:nvSpPr>
        <p:spPr>
          <a:xfrm>
            <a:off x="135260" y="1599724"/>
            <a:ext cx="8153400" cy="4572000"/>
          </a:xfrm>
        </p:spPr>
        <p:txBody>
          <a:bodyPr/>
          <a:lstStyle/>
          <a:p>
            <a:r>
              <a:rPr lang="en-US" altLang="zh-CN" sz="2400" dirty="0"/>
              <a:t>Model scaling  &amp; Fine-tuning </a:t>
            </a:r>
            <a:endParaRPr lang="zh-CN" altLang="en-US" sz="2400" dirty="0"/>
          </a:p>
          <a:p>
            <a:endParaRPr lang="en-US" altLang="zh-CN" dirty="0"/>
          </a:p>
          <a:p>
            <a:pPr marL="0" indent="0">
              <a:buNone/>
            </a:pPr>
            <a:endParaRPr lang="zh-CN" altLang="en-US" dirty="0"/>
          </a:p>
        </p:txBody>
      </p:sp>
      <p:pic>
        <p:nvPicPr>
          <p:cNvPr id="7" name="图片 6">
            <a:extLst>
              <a:ext uri="{FF2B5EF4-FFF2-40B4-BE49-F238E27FC236}">
                <a16:creationId xmlns:a16="http://schemas.microsoft.com/office/drawing/2014/main" id="{CC5CB9FB-A2FD-FFF0-F7B2-568018C8CD2B}"/>
              </a:ext>
            </a:extLst>
          </p:cNvPr>
          <p:cNvPicPr>
            <a:picLocks noChangeAspect="1"/>
          </p:cNvPicPr>
          <p:nvPr/>
        </p:nvPicPr>
        <p:blipFill>
          <a:blip r:embed="rId3"/>
          <a:stretch>
            <a:fillRect/>
          </a:stretch>
        </p:blipFill>
        <p:spPr>
          <a:xfrm>
            <a:off x="129542" y="2204864"/>
            <a:ext cx="3378383" cy="3631117"/>
          </a:xfrm>
          <a:prstGeom prst="rect">
            <a:avLst/>
          </a:prstGeom>
        </p:spPr>
      </p:pic>
      <p:pic>
        <p:nvPicPr>
          <p:cNvPr id="10" name="图片 9">
            <a:extLst>
              <a:ext uri="{FF2B5EF4-FFF2-40B4-BE49-F238E27FC236}">
                <a16:creationId xmlns:a16="http://schemas.microsoft.com/office/drawing/2014/main" id="{A1E6A6F2-8D68-9832-234E-D4A0B7DA75EF}"/>
              </a:ext>
            </a:extLst>
          </p:cNvPr>
          <p:cNvPicPr>
            <a:picLocks noChangeAspect="1"/>
          </p:cNvPicPr>
          <p:nvPr/>
        </p:nvPicPr>
        <p:blipFill>
          <a:blip r:embed="rId4"/>
          <a:stretch>
            <a:fillRect/>
          </a:stretch>
        </p:blipFill>
        <p:spPr>
          <a:xfrm>
            <a:off x="3489885" y="2096852"/>
            <a:ext cx="5654115" cy="2664296"/>
          </a:xfrm>
          <a:prstGeom prst="rect">
            <a:avLst/>
          </a:prstGeom>
        </p:spPr>
      </p:pic>
    </p:spTree>
    <p:extLst>
      <p:ext uri="{BB962C8B-B14F-4D97-AF65-F5344CB8AC3E}">
        <p14:creationId xmlns:p14="http://schemas.microsoft.com/office/powerpoint/2010/main" val="1343159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D874CA09-D1CD-44A1-95FD-A9A867045450}" type="datetime1">
              <a:rPr lang="zh-CN" altLang="en-US" smtClean="0"/>
              <a:t>2023/3/6</a:t>
            </a:fld>
            <a:endParaRPr lang="zh-CN" altLang="en-US" dirty="0"/>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25</a:t>
            </a:fld>
            <a:endParaRPr lang="zh-CN" altLang="en-US"/>
          </a:p>
        </p:txBody>
      </p:sp>
      <p:sp>
        <p:nvSpPr>
          <p:cNvPr id="11" name="标题 1">
            <a:extLst>
              <a:ext uri="{FF2B5EF4-FFF2-40B4-BE49-F238E27FC236}">
                <a16:creationId xmlns:a16="http://schemas.microsoft.com/office/drawing/2014/main" id="{5A694255-14EF-1BC0-A172-6BFFACFE0C68}"/>
              </a:ext>
            </a:extLst>
          </p:cNvPr>
          <p:cNvSpPr txBox="1">
            <a:spLocks/>
          </p:cNvSpPr>
          <p:nvPr/>
        </p:nvSpPr>
        <p:spPr bwMode="auto">
          <a:xfrm>
            <a:off x="377825" y="312753"/>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9pPr>
          </a:lstStyle>
          <a:p>
            <a:pPr>
              <a:buFontTx/>
            </a:pPr>
            <a:r>
              <a:rPr lang="en-US" altLang="zh-CN" dirty="0"/>
              <a:t> Ablation Experiments</a:t>
            </a:r>
            <a:endParaRPr lang="zh-CN" altLang="en-US" dirty="0"/>
          </a:p>
        </p:txBody>
      </p:sp>
      <p:pic>
        <p:nvPicPr>
          <p:cNvPr id="7" name="内容占位符 6">
            <a:extLst>
              <a:ext uri="{FF2B5EF4-FFF2-40B4-BE49-F238E27FC236}">
                <a16:creationId xmlns:a16="http://schemas.microsoft.com/office/drawing/2014/main" id="{EACEE013-9292-9155-1AC4-DB41FAF93647}"/>
              </a:ext>
            </a:extLst>
          </p:cNvPr>
          <p:cNvPicPr>
            <a:picLocks noGrp="1" noChangeAspect="1"/>
          </p:cNvPicPr>
          <p:nvPr>
            <p:ph idx="1"/>
          </p:nvPr>
        </p:nvPicPr>
        <p:blipFill>
          <a:blip r:embed="rId3"/>
          <a:stretch>
            <a:fillRect/>
          </a:stretch>
        </p:blipFill>
        <p:spPr>
          <a:xfrm>
            <a:off x="612775" y="2060848"/>
            <a:ext cx="8153400" cy="3309268"/>
          </a:xfrm>
        </p:spPr>
      </p:pic>
    </p:spTree>
    <p:extLst>
      <p:ext uri="{BB962C8B-B14F-4D97-AF65-F5344CB8AC3E}">
        <p14:creationId xmlns:p14="http://schemas.microsoft.com/office/powerpoint/2010/main" val="4524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D874CA09-D1CD-44A1-95FD-A9A867045450}" type="datetime1">
              <a:rPr lang="zh-CN" altLang="en-US" smtClean="0"/>
              <a:t>2023/3/6</a:t>
            </a:fld>
            <a:endParaRPr lang="zh-CN" altLang="en-US" dirty="0"/>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26</a:t>
            </a:fld>
            <a:endParaRPr lang="zh-CN" altLang="en-US"/>
          </a:p>
        </p:txBody>
      </p:sp>
      <p:sp>
        <p:nvSpPr>
          <p:cNvPr id="11" name="标题 1">
            <a:extLst>
              <a:ext uri="{FF2B5EF4-FFF2-40B4-BE49-F238E27FC236}">
                <a16:creationId xmlns:a16="http://schemas.microsoft.com/office/drawing/2014/main" id="{5A694255-14EF-1BC0-A172-6BFFACFE0C68}"/>
              </a:ext>
            </a:extLst>
          </p:cNvPr>
          <p:cNvSpPr txBox="1">
            <a:spLocks/>
          </p:cNvSpPr>
          <p:nvPr/>
        </p:nvSpPr>
        <p:spPr bwMode="auto">
          <a:xfrm>
            <a:off x="377825" y="312753"/>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9pPr>
          </a:lstStyle>
          <a:p>
            <a:pPr>
              <a:buFontTx/>
            </a:pPr>
            <a:r>
              <a:rPr lang="en-US" altLang="zh-CN" dirty="0"/>
              <a:t> Ablation Experiments</a:t>
            </a:r>
            <a:endParaRPr lang="zh-CN" altLang="en-US" dirty="0"/>
          </a:p>
        </p:txBody>
      </p:sp>
      <p:sp>
        <p:nvSpPr>
          <p:cNvPr id="3" name="内容占位符 2">
            <a:extLst>
              <a:ext uri="{FF2B5EF4-FFF2-40B4-BE49-F238E27FC236}">
                <a16:creationId xmlns:a16="http://schemas.microsoft.com/office/drawing/2014/main" id="{C0F492F3-9E77-DC17-EAFF-1052DFF16198}"/>
              </a:ext>
            </a:extLst>
          </p:cNvPr>
          <p:cNvSpPr>
            <a:spLocks noGrp="1"/>
          </p:cNvSpPr>
          <p:nvPr>
            <p:ph idx="1"/>
          </p:nvPr>
        </p:nvSpPr>
        <p:spPr/>
        <p:txBody>
          <a:bodyPr/>
          <a:lstStyle/>
          <a:p>
            <a:endParaRPr lang="zh-CN" altLang="en-US"/>
          </a:p>
        </p:txBody>
      </p:sp>
      <p:pic>
        <p:nvPicPr>
          <p:cNvPr id="8" name="图片 7">
            <a:extLst>
              <a:ext uri="{FF2B5EF4-FFF2-40B4-BE49-F238E27FC236}">
                <a16:creationId xmlns:a16="http://schemas.microsoft.com/office/drawing/2014/main" id="{5C1DDE7E-4897-BC03-A8B6-8C2FF7994394}"/>
              </a:ext>
            </a:extLst>
          </p:cNvPr>
          <p:cNvPicPr>
            <a:picLocks noChangeAspect="1"/>
          </p:cNvPicPr>
          <p:nvPr/>
        </p:nvPicPr>
        <p:blipFill>
          <a:blip r:embed="rId3"/>
          <a:stretch>
            <a:fillRect/>
          </a:stretch>
        </p:blipFill>
        <p:spPr>
          <a:xfrm>
            <a:off x="3812" y="3428448"/>
            <a:ext cx="9144000" cy="2810821"/>
          </a:xfrm>
          <a:prstGeom prst="rect">
            <a:avLst/>
          </a:prstGeom>
        </p:spPr>
      </p:pic>
      <p:pic>
        <p:nvPicPr>
          <p:cNvPr id="10" name="图片 9">
            <a:extLst>
              <a:ext uri="{FF2B5EF4-FFF2-40B4-BE49-F238E27FC236}">
                <a16:creationId xmlns:a16="http://schemas.microsoft.com/office/drawing/2014/main" id="{5BCFF436-DB55-6EA7-5842-5F8966AE1497}"/>
              </a:ext>
            </a:extLst>
          </p:cNvPr>
          <p:cNvPicPr>
            <a:picLocks noChangeAspect="1"/>
          </p:cNvPicPr>
          <p:nvPr/>
        </p:nvPicPr>
        <p:blipFill>
          <a:blip r:embed="rId4"/>
          <a:stretch>
            <a:fillRect/>
          </a:stretch>
        </p:blipFill>
        <p:spPr>
          <a:xfrm>
            <a:off x="8459" y="1567829"/>
            <a:ext cx="9144000" cy="2048090"/>
          </a:xfrm>
          <a:prstGeom prst="rect">
            <a:avLst/>
          </a:prstGeom>
        </p:spPr>
      </p:pic>
    </p:spTree>
    <p:extLst>
      <p:ext uri="{BB962C8B-B14F-4D97-AF65-F5344CB8AC3E}">
        <p14:creationId xmlns:p14="http://schemas.microsoft.com/office/powerpoint/2010/main" val="2349934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bg1">
                    <a:lumMod val="85000"/>
                  </a:schemeClr>
                </a:solidFill>
              </a:rPr>
              <a:t>作者介绍</a:t>
            </a:r>
            <a:endParaRPr lang="en-US" altLang="zh-CN" dirty="0">
              <a:solidFill>
                <a:schemeClr val="bg1">
                  <a:lumMod val="85000"/>
                </a:schemeClr>
              </a:solidFill>
            </a:endParaRPr>
          </a:p>
          <a:p>
            <a:r>
              <a:rPr lang="zh-CN" altLang="en-US" dirty="0">
                <a:solidFill>
                  <a:schemeClr val="bg1">
                    <a:lumMod val="85000"/>
                  </a:schemeClr>
                </a:solidFill>
              </a:rPr>
              <a:t>研究背景</a:t>
            </a:r>
            <a:endParaRPr lang="en-US" altLang="zh-CN" dirty="0">
              <a:solidFill>
                <a:schemeClr val="bg1">
                  <a:lumMod val="85000"/>
                </a:schemeClr>
              </a:solidFill>
            </a:endParaRPr>
          </a:p>
          <a:p>
            <a:r>
              <a:rPr lang="zh-CN" altLang="en-US" dirty="0">
                <a:solidFill>
                  <a:schemeClr val="bg1">
                    <a:lumMod val="85000"/>
                  </a:schemeClr>
                </a:solidFill>
              </a:rPr>
              <a:t>本文方法</a:t>
            </a:r>
            <a:endParaRPr lang="en-US" altLang="zh-CN" dirty="0">
              <a:solidFill>
                <a:schemeClr val="bg1">
                  <a:lumMod val="85000"/>
                </a:schemeClr>
              </a:solidFill>
            </a:endParaRPr>
          </a:p>
          <a:p>
            <a:r>
              <a:rPr lang="zh-CN" altLang="en-US" dirty="0">
                <a:solidFill>
                  <a:schemeClr val="bg1">
                    <a:lumMod val="85000"/>
                  </a:schemeClr>
                </a:solidFill>
              </a:rPr>
              <a:t>实验效果</a:t>
            </a:r>
            <a:endParaRPr lang="en-US" altLang="zh-CN" dirty="0">
              <a:solidFill>
                <a:schemeClr val="bg1">
                  <a:lumMod val="85000"/>
                </a:schemeClr>
              </a:solidFill>
            </a:endParaRPr>
          </a:p>
          <a:p>
            <a:r>
              <a:rPr lang="zh-CN" altLang="en-US" dirty="0"/>
              <a:t>总结反思</a:t>
            </a:r>
            <a:endParaRPr lang="en-US" altLang="zh-CN" dirty="0"/>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0374873C-7C2E-41B2-AACE-5FCF9A77927B}" type="datetime1">
              <a:rPr lang="zh-CN" altLang="en-US" smtClean="0"/>
              <a:t>2023/3/6</a:t>
            </a:fld>
            <a:endParaRPr lang="zh-CN" altLang="en-US"/>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27</a:t>
            </a:fld>
            <a:endParaRPr lang="zh-CN" altLang="en-US"/>
          </a:p>
        </p:txBody>
      </p:sp>
    </p:spTree>
    <p:extLst>
      <p:ext uri="{BB962C8B-B14F-4D97-AF65-F5344CB8AC3E}">
        <p14:creationId xmlns:p14="http://schemas.microsoft.com/office/powerpoint/2010/main" val="2010806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总结反思</a:t>
            </a:r>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D874CA09-D1CD-44A1-95FD-A9A867045450}" type="datetime1">
              <a:rPr lang="zh-CN" altLang="en-US" smtClean="0"/>
              <a:t>2023/3/6</a:t>
            </a:fld>
            <a:endParaRPr lang="zh-CN" altLang="en-US"/>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28</a:t>
            </a:fld>
            <a:endParaRPr lang="zh-CN" altLang="en-US"/>
          </a:p>
        </p:txBody>
      </p:sp>
      <p:sp>
        <p:nvSpPr>
          <p:cNvPr id="3" name="内容占位符 2">
            <a:extLst>
              <a:ext uri="{FF2B5EF4-FFF2-40B4-BE49-F238E27FC236}">
                <a16:creationId xmlns:a16="http://schemas.microsoft.com/office/drawing/2014/main" id="{6AB0B739-046E-4E09-AE62-F00FD9651C2E}"/>
              </a:ext>
            </a:extLst>
          </p:cNvPr>
          <p:cNvSpPr>
            <a:spLocks noGrp="1"/>
          </p:cNvSpPr>
          <p:nvPr>
            <p:ph idx="1"/>
          </p:nvPr>
        </p:nvSpPr>
        <p:spPr/>
        <p:txBody>
          <a:bodyPr/>
          <a:lstStyle/>
          <a:p>
            <a:r>
              <a:rPr lang="zh-CN" altLang="en-US" dirty="0"/>
              <a:t>总结</a:t>
            </a:r>
            <a:endParaRPr lang="en-US" altLang="zh-CN" dirty="0"/>
          </a:p>
          <a:p>
            <a:pPr lvl="1"/>
            <a:r>
              <a:rPr lang="zh-CN" altLang="en-US" dirty="0"/>
              <a:t>设计思路简单，无需额外参数，扩展性好</a:t>
            </a:r>
            <a:endParaRPr lang="en-US" altLang="zh-CN" dirty="0"/>
          </a:p>
          <a:p>
            <a:pPr lvl="1"/>
            <a:r>
              <a:rPr lang="zh-CN" altLang="en-US" dirty="0"/>
              <a:t>能够实现一定的自适应，</a:t>
            </a:r>
            <a:r>
              <a:rPr lang="en-US" altLang="zh-CN" dirty="0"/>
              <a:t>K</a:t>
            </a:r>
            <a:r>
              <a:rPr lang="zh-CN" altLang="en-US" dirty="0"/>
              <a:t>的取值仍然需要一定的限制。</a:t>
            </a:r>
            <a:endParaRPr lang="en-US" altLang="zh-CN" dirty="0"/>
          </a:p>
          <a:p>
            <a:pPr lvl="1"/>
            <a:endParaRPr lang="en-US" altLang="zh-CN" dirty="0"/>
          </a:p>
          <a:p>
            <a:endParaRPr lang="en-US" altLang="zh-CN" dirty="0"/>
          </a:p>
          <a:p>
            <a:pPr lvl="1"/>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2912868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a:xfrm>
            <a:off x="1143000" y="1124744"/>
            <a:ext cx="7245424" cy="3530773"/>
          </a:xfrm>
        </p:spPr>
        <p:txBody>
          <a:bodyPr/>
          <a:lstStyle/>
          <a:p>
            <a:br>
              <a:rPr lang="en-US" altLang="zh-CN" dirty="0"/>
            </a:br>
            <a:r>
              <a:rPr lang="en-US" altLang="zh-CN" dirty="0"/>
              <a:t>Thanks for Attention!</a:t>
            </a:r>
            <a:br>
              <a:rPr lang="en-US" altLang="zh-CN" dirty="0"/>
            </a:br>
            <a:br>
              <a:rPr lang="en-US" altLang="zh-CN" dirty="0"/>
            </a:br>
            <a:endParaRPr lang="zh-CN" altLang="en-US" dirty="0"/>
          </a:p>
        </p:txBody>
      </p:sp>
      <p:sp>
        <p:nvSpPr>
          <p:cNvPr id="8" name="副标题 7"/>
          <p:cNvSpPr>
            <a:spLocks noGrp="1"/>
          </p:cNvSpPr>
          <p:nvPr>
            <p:ph type="subTitle" idx="1"/>
          </p:nvPr>
        </p:nvSpPr>
        <p:spPr/>
        <p:txBody>
          <a:bodyPr/>
          <a:lstStyle/>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148548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作者介绍</a:t>
            </a:r>
          </a:p>
        </p:txBody>
      </p:sp>
      <p:sp>
        <p:nvSpPr>
          <p:cNvPr id="4" name="日期占位符 3"/>
          <p:cNvSpPr>
            <a:spLocks noGrp="1"/>
          </p:cNvSpPr>
          <p:nvPr>
            <p:ph type="dt" sz="half" idx="10"/>
          </p:nvPr>
        </p:nvSpPr>
        <p:spPr/>
        <p:txBody>
          <a:bodyPr/>
          <a:lstStyle/>
          <a:p>
            <a:fld id="{6774F37D-B589-4D17-B1B0-60F5CB0E5FAE}" type="datetime1">
              <a:rPr lang="zh-CN" altLang="en-US" smtClean="0"/>
              <a:t>2023/3/6</a:t>
            </a:fld>
            <a:endParaRPr lang="zh-CN" altLang="en-US" dirty="0"/>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3</a:t>
            </a:fld>
            <a:endParaRPr lang="zh-CN" altLang="en-US"/>
          </a:p>
        </p:txBody>
      </p:sp>
      <p:sp>
        <p:nvSpPr>
          <p:cNvPr id="10" name="文本框 9">
            <a:extLst>
              <a:ext uri="{FF2B5EF4-FFF2-40B4-BE49-F238E27FC236}">
                <a16:creationId xmlns:a16="http://schemas.microsoft.com/office/drawing/2014/main" id="{0B776665-E936-429F-8341-C4397BD50B9C}"/>
              </a:ext>
            </a:extLst>
          </p:cNvPr>
          <p:cNvSpPr txBox="1"/>
          <p:nvPr/>
        </p:nvSpPr>
        <p:spPr>
          <a:xfrm flipH="1">
            <a:off x="5211710" y="3278149"/>
            <a:ext cx="2290947" cy="1631216"/>
          </a:xfrm>
          <a:prstGeom prst="rect">
            <a:avLst/>
          </a:prstGeom>
          <a:noFill/>
        </p:spPr>
        <p:txBody>
          <a:bodyPr wrap="square" rtlCol="0">
            <a:spAutoFit/>
          </a:bodyPr>
          <a:lstStyle/>
          <a:p>
            <a:pPr algn="ctr"/>
            <a:r>
              <a:rPr lang="en-US" altLang="zh-CN" sz="1400" dirty="0">
                <a:latin typeface="+mn-lt"/>
                <a:ea typeface="微软雅黑" panose="020B0503020204020204" pitchFamily="34" charset="-122"/>
              </a:rPr>
              <a:t>Soroush Abbasi </a:t>
            </a:r>
            <a:r>
              <a:rPr lang="en-US" altLang="zh-CN" sz="1400" dirty="0" err="1">
                <a:latin typeface="+mn-lt"/>
                <a:ea typeface="微软雅黑" panose="020B0503020204020204" pitchFamily="34" charset="-122"/>
              </a:rPr>
              <a:t>Koohpayegani</a:t>
            </a:r>
            <a:r>
              <a:rPr lang="en-US" altLang="zh-CN" sz="1400" dirty="0">
                <a:latin typeface="+mn-lt"/>
                <a:ea typeface="微软雅黑" panose="020B0503020204020204" pitchFamily="34" charset="-122"/>
              </a:rPr>
              <a:t> </a:t>
            </a:r>
          </a:p>
          <a:p>
            <a:pPr algn="ctr"/>
            <a:r>
              <a:rPr lang="en-US" altLang="zh-CN" sz="1400" dirty="0">
                <a:latin typeface="+mn-lt"/>
                <a:ea typeface="微软雅黑" panose="020B0503020204020204" pitchFamily="34" charset="-122"/>
              </a:rPr>
              <a:t> University of California</a:t>
            </a:r>
          </a:p>
          <a:p>
            <a:pPr algn="ctr"/>
            <a:r>
              <a:rPr lang="en-US" altLang="zh-CN" sz="1400" dirty="0">
                <a:latin typeface="+mn-lt"/>
                <a:ea typeface="微软雅黑" panose="020B0503020204020204" pitchFamily="34" charset="-122"/>
              </a:rPr>
              <a:t>PhD Student  </a:t>
            </a:r>
          </a:p>
          <a:p>
            <a:pPr algn="ctr"/>
            <a:r>
              <a:rPr lang="en-US" altLang="zh-CN" sz="1400" dirty="0">
                <a:latin typeface="+mn-lt"/>
                <a:ea typeface="微软雅黑" panose="020B0503020204020204" pitchFamily="34" charset="-122"/>
              </a:rPr>
              <a:t>Backdoor Attacks</a:t>
            </a:r>
          </a:p>
          <a:p>
            <a:pPr algn="ctr"/>
            <a:r>
              <a:rPr lang="en-US" altLang="zh-CN" sz="1400" dirty="0">
                <a:latin typeface="+mn-lt"/>
                <a:ea typeface="微软雅黑" panose="020B0503020204020204" pitchFamily="34" charset="-122"/>
              </a:rPr>
              <a:t>Self-supervised learning </a:t>
            </a:r>
          </a:p>
          <a:p>
            <a:pPr algn="ctr"/>
            <a:r>
              <a:rPr lang="en-US" altLang="zh-CN" sz="1600" dirty="0">
                <a:latin typeface="+mn-lt"/>
                <a:ea typeface="微软雅黑" panose="020B0503020204020204" pitchFamily="34" charset="-122"/>
              </a:rPr>
              <a:t> </a:t>
            </a:r>
          </a:p>
        </p:txBody>
      </p:sp>
      <p:grpSp>
        <p:nvGrpSpPr>
          <p:cNvPr id="14" name="组合 13">
            <a:extLst>
              <a:ext uri="{FF2B5EF4-FFF2-40B4-BE49-F238E27FC236}">
                <a16:creationId xmlns:a16="http://schemas.microsoft.com/office/drawing/2014/main" id="{4D4CAB9F-7D73-32EE-3356-994EFCB36B94}"/>
              </a:ext>
            </a:extLst>
          </p:cNvPr>
          <p:cNvGrpSpPr/>
          <p:nvPr/>
        </p:nvGrpSpPr>
        <p:grpSpPr>
          <a:xfrm>
            <a:off x="1095256" y="1988840"/>
            <a:ext cx="2698284" cy="3805705"/>
            <a:chOff x="638022" y="2168118"/>
            <a:chExt cx="4121812" cy="5247298"/>
          </a:xfrm>
        </p:grpSpPr>
        <p:sp>
          <p:nvSpPr>
            <p:cNvPr id="16" name="文本框 15">
              <a:extLst>
                <a:ext uri="{FF2B5EF4-FFF2-40B4-BE49-F238E27FC236}">
                  <a16:creationId xmlns:a16="http://schemas.microsoft.com/office/drawing/2014/main" id="{355DE113-C24D-C4C9-56DC-47F554729D7F}"/>
                </a:ext>
              </a:extLst>
            </p:cNvPr>
            <p:cNvSpPr txBox="1"/>
            <p:nvPr/>
          </p:nvSpPr>
          <p:spPr>
            <a:xfrm flipH="1">
              <a:off x="949140" y="3945815"/>
              <a:ext cx="3499577" cy="1952063"/>
            </a:xfrm>
            <a:prstGeom prst="rect">
              <a:avLst/>
            </a:prstGeom>
            <a:noFill/>
          </p:spPr>
          <p:txBody>
            <a:bodyPr wrap="square" rtlCol="0">
              <a:spAutoFit/>
            </a:bodyPr>
            <a:lstStyle/>
            <a:p>
              <a:pPr algn="ctr"/>
              <a:r>
                <a:rPr lang="en-US" altLang="zh-CN" sz="1400" dirty="0">
                  <a:latin typeface="+mn-lt"/>
                  <a:ea typeface="微软雅黑" panose="020B0503020204020204" pitchFamily="34" charset="-122"/>
                </a:rPr>
                <a:t>Mohsen Fayyaz</a:t>
              </a:r>
            </a:p>
            <a:p>
              <a:pPr algn="ctr"/>
              <a:r>
                <a:rPr lang="en-US" altLang="zh-CN" sz="1400" dirty="0">
                  <a:latin typeface="+mn-lt"/>
                  <a:ea typeface="微软雅黑" panose="020B0503020204020204" pitchFamily="34" charset="-122"/>
                </a:rPr>
                <a:t>University of Bonn</a:t>
              </a:r>
            </a:p>
            <a:p>
              <a:pPr algn="ctr"/>
              <a:r>
                <a:rPr lang="en-US" altLang="zh-CN" sz="1400" dirty="0">
                  <a:latin typeface="+mn-lt"/>
                  <a:ea typeface="微软雅黑" panose="020B0503020204020204" pitchFamily="34" charset="-122"/>
                </a:rPr>
                <a:t>PhD Candidate </a:t>
              </a:r>
            </a:p>
            <a:p>
              <a:pPr algn="ctr"/>
              <a:r>
                <a:rPr lang="en-US" altLang="zh-CN" sz="1400" dirty="0">
                  <a:latin typeface="+mn-lt"/>
                  <a:ea typeface="微软雅黑" panose="020B0503020204020204" pitchFamily="34" charset="-122"/>
                </a:rPr>
                <a:t>Computer Vision</a:t>
              </a:r>
            </a:p>
            <a:p>
              <a:pPr algn="ctr"/>
              <a:r>
                <a:rPr lang="en-US" altLang="zh-CN" sz="1400" dirty="0">
                  <a:latin typeface="+mn-lt"/>
                  <a:ea typeface="微软雅黑" panose="020B0503020204020204" pitchFamily="34" charset="-122"/>
                </a:rPr>
                <a:t> Machine Learning </a:t>
              </a:r>
              <a:endParaRPr lang="en-US" altLang="zh-CN" sz="1400" b="1" dirty="0">
                <a:latin typeface="+mn-lt"/>
                <a:ea typeface="微软雅黑" panose="020B0503020204020204" pitchFamily="34" charset="-122"/>
              </a:endParaRPr>
            </a:p>
            <a:p>
              <a:pPr algn="ctr"/>
              <a:r>
                <a:rPr lang="en-US" altLang="zh-CN" sz="1600" dirty="0">
                  <a:latin typeface="+mn-lt"/>
                  <a:ea typeface="微软雅黑" panose="020B0503020204020204" pitchFamily="34" charset="-122"/>
                </a:rPr>
                <a:t> </a:t>
              </a:r>
            </a:p>
          </p:txBody>
        </p:sp>
        <p:pic>
          <p:nvPicPr>
            <p:cNvPr id="17" name="图片 16">
              <a:extLst>
                <a:ext uri="{FF2B5EF4-FFF2-40B4-BE49-F238E27FC236}">
                  <a16:creationId xmlns:a16="http://schemas.microsoft.com/office/drawing/2014/main" id="{837C0143-2C26-2201-A960-405F178BBA73}"/>
                </a:ext>
              </a:extLst>
            </p:cNvPr>
            <p:cNvPicPr>
              <a:picLocks noChangeAspect="1"/>
            </p:cNvPicPr>
            <p:nvPr/>
          </p:nvPicPr>
          <p:blipFill>
            <a:blip r:embed="rId3"/>
            <a:stretch>
              <a:fillRect/>
            </a:stretch>
          </p:blipFill>
          <p:spPr>
            <a:xfrm>
              <a:off x="1627996" y="2168118"/>
              <a:ext cx="2089945" cy="1676775"/>
            </a:xfrm>
            <a:prstGeom prst="rect">
              <a:avLst/>
            </a:prstGeom>
          </p:spPr>
        </p:pic>
        <p:pic>
          <p:nvPicPr>
            <p:cNvPr id="19" name="图片 18">
              <a:extLst>
                <a:ext uri="{FF2B5EF4-FFF2-40B4-BE49-F238E27FC236}">
                  <a16:creationId xmlns:a16="http://schemas.microsoft.com/office/drawing/2014/main" id="{31FAD012-E95E-D7E2-10CF-15B6EED6C24C}"/>
                </a:ext>
              </a:extLst>
            </p:cNvPr>
            <p:cNvPicPr>
              <a:picLocks noChangeAspect="1"/>
            </p:cNvPicPr>
            <p:nvPr/>
          </p:nvPicPr>
          <p:blipFill>
            <a:blip r:embed="rId4"/>
            <a:stretch>
              <a:fillRect/>
            </a:stretch>
          </p:blipFill>
          <p:spPr>
            <a:xfrm>
              <a:off x="638022" y="5892309"/>
              <a:ext cx="4121812" cy="1523107"/>
            </a:xfrm>
            <a:prstGeom prst="rect">
              <a:avLst/>
            </a:prstGeom>
          </p:spPr>
        </p:pic>
      </p:grpSp>
      <p:pic>
        <p:nvPicPr>
          <p:cNvPr id="25" name="图片 24">
            <a:extLst>
              <a:ext uri="{FF2B5EF4-FFF2-40B4-BE49-F238E27FC236}">
                <a16:creationId xmlns:a16="http://schemas.microsoft.com/office/drawing/2014/main" id="{EABD6587-FB2F-F1CC-60D7-DA2A59FBC090}"/>
              </a:ext>
            </a:extLst>
          </p:cNvPr>
          <p:cNvPicPr>
            <a:picLocks noChangeAspect="1"/>
          </p:cNvPicPr>
          <p:nvPr/>
        </p:nvPicPr>
        <p:blipFill>
          <a:blip r:embed="rId5"/>
          <a:stretch>
            <a:fillRect/>
          </a:stretch>
        </p:blipFill>
        <p:spPr>
          <a:xfrm>
            <a:off x="5076056" y="4743385"/>
            <a:ext cx="2880320" cy="1001181"/>
          </a:xfrm>
          <a:prstGeom prst="rect">
            <a:avLst/>
          </a:prstGeom>
        </p:spPr>
      </p:pic>
      <p:pic>
        <p:nvPicPr>
          <p:cNvPr id="29" name="图片 28">
            <a:extLst>
              <a:ext uri="{FF2B5EF4-FFF2-40B4-BE49-F238E27FC236}">
                <a16:creationId xmlns:a16="http://schemas.microsoft.com/office/drawing/2014/main" id="{FDD007AC-0621-F927-6FF0-537AA95B9621}"/>
              </a:ext>
            </a:extLst>
          </p:cNvPr>
          <p:cNvPicPr>
            <a:picLocks noChangeAspect="1"/>
          </p:cNvPicPr>
          <p:nvPr/>
        </p:nvPicPr>
        <p:blipFill>
          <a:blip r:embed="rId6"/>
          <a:stretch>
            <a:fillRect/>
          </a:stretch>
        </p:blipFill>
        <p:spPr>
          <a:xfrm>
            <a:off x="5673107" y="1844150"/>
            <a:ext cx="1368152" cy="1362204"/>
          </a:xfrm>
          <a:prstGeom prst="rect">
            <a:avLst/>
          </a:prstGeom>
        </p:spPr>
      </p:pic>
    </p:spTree>
    <p:extLst>
      <p:ext uri="{BB962C8B-B14F-4D97-AF65-F5344CB8AC3E}">
        <p14:creationId xmlns:p14="http://schemas.microsoft.com/office/powerpoint/2010/main" val="1790003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63FA8-31EE-43B7-81B3-D4F9F95FF2EC}"/>
              </a:ext>
            </a:extLst>
          </p:cNvPr>
          <p:cNvSpPr>
            <a:spLocks noGrp="1"/>
          </p:cNvSpPr>
          <p:nvPr>
            <p:ph type="title"/>
          </p:nvPr>
        </p:nvSpPr>
        <p:spPr/>
        <p:txBody>
          <a:bodyPr/>
          <a:lstStyle/>
          <a:p>
            <a:r>
              <a:rPr lang="zh-CN" altLang="en-US" dirty="0"/>
              <a:t>本文方法</a:t>
            </a:r>
          </a:p>
        </p:txBody>
      </p:sp>
      <p:sp>
        <p:nvSpPr>
          <p:cNvPr id="3" name="内容占位符 2">
            <a:extLst>
              <a:ext uri="{FF2B5EF4-FFF2-40B4-BE49-F238E27FC236}">
                <a16:creationId xmlns:a16="http://schemas.microsoft.com/office/drawing/2014/main" id="{76DF8D18-5880-4222-97E1-8615EDE3C9B9}"/>
              </a:ext>
            </a:extLst>
          </p:cNvPr>
          <p:cNvSpPr>
            <a:spLocks noGrp="1"/>
          </p:cNvSpPr>
          <p:nvPr>
            <p:ph idx="1"/>
          </p:nvPr>
        </p:nvSpPr>
        <p:spPr>
          <a:xfrm>
            <a:off x="602804" y="1628800"/>
            <a:ext cx="8153400" cy="4572000"/>
          </a:xfrm>
        </p:spPr>
        <p:txBody>
          <a:bodyPr/>
          <a:lstStyle/>
          <a:p>
            <a:pPr marL="0" indent="0">
              <a:buNone/>
            </a:pPr>
            <a:endParaRPr lang="en-US" altLang="zh-CN" sz="2700" dirty="0"/>
          </a:p>
          <a:p>
            <a:pPr lvl="1"/>
            <a:endParaRPr lang="zh-CN" altLang="en-US" sz="2400" dirty="0"/>
          </a:p>
        </p:txBody>
      </p:sp>
      <p:sp>
        <p:nvSpPr>
          <p:cNvPr id="4" name="灯片编号占位符 3">
            <a:extLst>
              <a:ext uri="{FF2B5EF4-FFF2-40B4-BE49-F238E27FC236}">
                <a16:creationId xmlns:a16="http://schemas.microsoft.com/office/drawing/2014/main" id="{7687B898-915B-47A6-BA3F-C973298C1B5B}"/>
              </a:ext>
            </a:extLst>
          </p:cNvPr>
          <p:cNvSpPr>
            <a:spLocks noGrp="1"/>
          </p:cNvSpPr>
          <p:nvPr>
            <p:ph type="sldNum" sz="quarter" idx="12"/>
          </p:nvPr>
        </p:nvSpPr>
        <p:spPr/>
        <p:txBody>
          <a:bodyPr/>
          <a:lstStyle/>
          <a:p>
            <a:fld id="{C536968F-8ADA-4A53-88C1-D8DA183B7D79}" type="slidenum">
              <a:rPr lang="zh-CN" altLang="en-US" smtClean="0"/>
              <a:pPr/>
              <a:t>30</a:t>
            </a:fld>
            <a:endParaRPr lang="zh-CN" altLang="en-US"/>
          </a:p>
        </p:txBody>
      </p:sp>
      <p:sp>
        <p:nvSpPr>
          <p:cNvPr id="5" name="内容占位符 2">
            <a:extLst>
              <a:ext uri="{FF2B5EF4-FFF2-40B4-BE49-F238E27FC236}">
                <a16:creationId xmlns:a16="http://schemas.microsoft.com/office/drawing/2014/main" id="{7E58E507-FB48-14CA-1B07-D1C77E5119D0}"/>
              </a:ext>
            </a:extLst>
          </p:cNvPr>
          <p:cNvSpPr txBox="1">
            <a:spLocks/>
          </p:cNvSpPr>
          <p:nvPr/>
        </p:nvSpPr>
        <p:spPr bwMode="auto">
          <a:xfrm>
            <a:off x="612775" y="1600613"/>
            <a:ext cx="8153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lumMod val="75000"/>
                  </a:schemeClr>
                </a:solidFill>
              </a:rPr>
              <a:t> </a:t>
            </a:r>
            <a:r>
              <a:rPr lang="en-US" altLang="zh-CN" dirty="0"/>
              <a:t>Attention Back Tracking (ABT)</a:t>
            </a:r>
          </a:p>
          <a:p>
            <a:pPr lvl="1"/>
            <a:r>
              <a:rPr lang="zh-CN" altLang="en-US" sz="1800" dirty="0"/>
              <a:t>通过回溯注意力来衡量它们对任务预测的最终序列表示的影响</a:t>
            </a:r>
            <a:endParaRPr lang="en-US" altLang="zh-CN" sz="1800" dirty="0"/>
          </a:p>
          <a:p>
            <a:pPr marL="685800" lvl="2" indent="0">
              <a:buNone/>
            </a:pPr>
            <a:endParaRPr lang="en-US" altLang="zh-CN" dirty="0"/>
          </a:p>
          <a:p>
            <a:pPr lvl="2"/>
            <a:endParaRPr lang="en-US" altLang="zh-CN" dirty="0"/>
          </a:p>
          <a:p>
            <a:pPr marL="366713" lvl="1" indent="0">
              <a:buNone/>
            </a:pPr>
            <a:endParaRPr lang="en-US" altLang="zh-CN" dirty="0"/>
          </a:p>
        </p:txBody>
      </p:sp>
      <p:pic>
        <p:nvPicPr>
          <p:cNvPr id="7" name="图片 6">
            <a:extLst>
              <a:ext uri="{FF2B5EF4-FFF2-40B4-BE49-F238E27FC236}">
                <a16:creationId xmlns:a16="http://schemas.microsoft.com/office/drawing/2014/main" id="{7354D313-C86B-7EAE-8182-B749CC53F7E1}"/>
              </a:ext>
            </a:extLst>
          </p:cNvPr>
          <p:cNvPicPr>
            <a:picLocks noChangeAspect="1"/>
          </p:cNvPicPr>
          <p:nvPr/>
        </p:nvPicPr>
        <p:blipFill>
          <a:blip r:embed="rId3"/>
          <a:stretch>
            <a:fillRect/>
          </a:stretch>
        </p:blipFill>
        <p:spPr>
          <a:xfrm>
            <a:off x="1581059" y="2572444"/>
            <a:ext cx="5981882" cy="3479026"/>
          </a:xfrm>
          <a:prstGeom prst="rect">
            <a:avLst/>
          </a:prstGeom>
        </p:spPr>
      </p:pic>
      <p:sp>
        <p:nvSpPr>
          <p:cNvPr id="10" name="文本框 9">
            <a:extLst>
              <a:ext uri="{FF2B5EF4-FFF2-40B4-BE49-F238E27FC236}">
                <a16:creationId xmlns:a16="http://schemas.microsoft.com/office/drawing/2014/main" id="{23FF8941-9699-41BB-3761-65FD591F13B9}"/>
              </a:ext>
            </a:extLst>
          </p:cNvPr>
          <p:cNvSpPr txBox="1"/>
          <p:nvPr/>
        </p:nvSpPr>
        <p:spPr>
          <a:xfrm>
            <a:off x="179512" y="6364208"/>
            <a:ext cx="6606382" cy="369332"/>
          </a:xfrm>
          <a:prstGeom prst="rect">
            <a:avLst/>
          </a:prstGeom>
          <a:noFill/>
        </p:spPr>
        <p:txBody>
          <a:bodyPr wrap="square">
            <a:spAutoFit/>
          </a:bodyPr>
          <a:lstStyle/>
          <a:p>
            <a:r>
              <a:rPr lang="zh-CN" altLang="en-US" dirty="0"/>
              <a:t>挑战：在将输入序列前馈给模型之前知道每个标记的注意力分数。</a:t>
            </a:r>
          </a:p>
        </p:txBody>
      </p:sp>
    </p:spTree>
    <p:extLst>
      <p:ext uri="{BB962C8B-B14F-4D97-AF65-F5344CB8AC3E}">
        <p14:creationId xmlns:p14="http://schemas.microsoft.com/office/powerpoint/2010/main" val="1747783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63FA8-31EE-43B7-81B3-D4F9F95FF2EC}"/>
              </a:ext>
            </a:extLst>
          </p:cNvPr>
          <p:cNvSpPr>
            <a:spLocks noGrp="1"/>
          </p:cNvSpPr>
          <p:nvPr>
            <p:ph type="title"/>
          </p:nvPr>
        </p:nvSpPr>
        <p:spPr/>
        <p:txBody>
          <a:bodyPr/>
          <a:lstStyle/>
          <a:p>
            <a:r>
              <a:rPr lang="zh-CN" altLang="en-US" dirty="0"/>
              <a:t>本文方法</a:t>
            </a:r>
          </a:p>
        </p:txBody>
      </p:sp>
      <p:sp>
        <p:nvSpPr>
          <p:cNvPr id="3" name="内容占位符 2">
            <a:extLst>
              <a:ext uri="{FF2B5EF4-FFF2-40B4-BE49-F238E27FC236}">
                <a16:creationId xmlns:a16="http://schemas.microsoft.com/office/drawing/2014/main" id="{76DF8D18-5880-4222-97E1-8615EDE3C9B9}"/>
              </a:ext>
            </a:extLst>
          </p:cNvPr>
          <p:cNvSpPr>
            <a:spLocks noGrp="1"/>
          </p:cNvSpPr>
          <p:nvPr>
            <p:ph idx="1"/>
          </p:nvPr>
        </p:nvSpPr>
        <p:spPr>
          <a:xfrm>
            <a:off x="602804" y="1628800"/>
            <a:ext cx="8153400" cy="4572000"/>
          </a:xfrm>
        </p:spPr>
        <p:txBody>
          <a:bodyPr/>
          <a:lstStyle/>
          <a:p>
            <a:pPr marL="0" indent="0">
              <a:buNone/>
            </a:pPr>
            <a:endParaRPr lang="en-US" altLang="zh-CN" sz="2700" dirty="0"/>
          </a:p>
          <a:p>
            <a:pPr lvl="1"/>
            <a:endParaRPr lang="zh-CN" altLang="en-US" sz="2400" dirty="0"/>
          </a:p>
        </p:txBody>
      </p:sp>
      <p:sp>
        <p:nvSpPr>
          <p:cNvPr id="4" name="灯片编号占位符 3">
            <a:extLst>
              <a:ext uri="{FF2B5EF4-FFF2-40B4-BE49-F238E27FC236}">
                <a16:creationId xmlns:a16="http://schemas.microsoft.com/office/drawing/2014/main" id="{7687B898-915B-47A6-BA3F-C973298C1B5B}"/>
              </a:ext>
            </a:extLst>
          </p:cNvPr>
          <p:cNvSpPr>
            <a:spLocks noGrp="1"/>
          </p:cNvSpPr>
          <p:nvPr>
            <p:ph type="sldNum" sz="quarter" idx="12"/>
          </p:nvPr>
        </p:nvSpPr>
        <p:spPr/>
        <p:txBody>
          <a:bodyPr/>
          <a:lstStyle/>
          <a:p>
            <a:fld id="{C536968F-8ADA-4A53-88C1-D8DA183B7D79}" type="slidenum">
              <a:rPr lang="zh-CN" altLang="en-US" smtClean="0"/>
              <a:pPr/>
              <a:t>31</a:t>
            </a:fld>
            <a:endParaRPr lang="zh-CN" altLang="en-US"/>
          </a:p>
        </p:txBody>
      </p:sp>
      <p:sp>
        <p:nvSpPr>
          <p:cNvPr id="5" name="内容占位符 2">
            <a:extLst>
              <a:ext uri="{FF2B5EF4-FFF2-40B4-BE49-F238E27FC236}">
                <a16:creationId xmlns:a16="http://schemas.microsoft.com/office/drawing/2014/main" id="{7E58E507-FB48-14CA-1B07-D1C77E5119D0}"/>
              </a:ext>
            </a:extLst>
          </p:cNvPr>
          <p:cNvSpPr txBox="1">
            <a:spLocks/>
          </p:cNvSpPr>
          <p:nvPr/>
        </p:nvSpPr>
        <p:spPr bwMode="auto">
          <a:xfrm>
            <a:off x="612775" y="1600200"/>
            <a:ext cx="8438546"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lumMod val="75000"/>
                  </a:schemeClr>
                </a:solidFill>
              </a:rPr>
              <a:t> </a:t>
            </a:r>
            <a:r>
              <a:rPr lang="en-US" altLang="zh-CN" dirty="0" err="1"/>
              <a:t>ApproxNet</a:t>
            </a:r>
            <a:endParaRPr lang="en-US" altLang="zh-CN" dirty="0"/>
          </a:p>
          <a:p>
            <a:pPr lvl="1"/>
            <a:r>
              <a:rPr lang="zh-CN" altLang="en-US" sz="1800" dirty="0"/>
              <a:t>蒸馏的 </a:t>
            </a:r>
            <a:r>
              <a:rPr lang="en-US" altLang="zh-CN" sz="1800" dirty="0"/>
              <a:t>Transformer </a:t>
            </a:r>
            <a:r>
              <a:rPr lang="zh-CN" altLang="en-US" sz="1800" dirty="0"/>
              <a:t>编码器，使用更少的参数来近似原始网络的注意力概率</a:t>
            </a:r>
            <a:endParaRPr lang="en-US" altLang="zh-CN" dirty="0"/>
          </a:p>
          <a:p>
            <a:pPr lvl="2"/>
            <a:endParaRPr lang="en-US" altLang="zh-CN" dirty="0"/>
          </a:p>
          <a:p>
            <a:pPr marL="366713" lvl="1" indent="0">
              <a:buNone/>
            </a:pPr>
            <a:endParaRPr lang="en-US" altLang="zh-CN" dirty="0"/>
          </a:p>
        </p:txBody>
      </p:sp>
      <p:grpSp>
        <p:nvGrpSpPr>
          <p:cNvPr id="16" name="组合 15">
            <a:extLst>
              <a:ext uri="{FF2B5EF4-FFF2-40B4-BE49-F238E27FC236}">
                <a16:creationId xmlns:a16="http://schemas.microsoft.com/office/drawing/2014/main" id="{953E7B08-346D-72A9-0092-FD1FA7EBE865}"/>
              </a:ext>
            </a:extLst>
          </p:cNvPr>
          <p:cNvGrpSpPr/>
          <p:nvPr/>
        </p:nvGrpSpPr>
        <p:grpSpPr>
          <a:xfrm>
            <a:off x="590209" y="2728297"/>
            <a:ext cx="8518295" cy="2012365"/>
            <a:chOff x="387796" y="3116015"/>
            <a:chExt cx="8518295" cy="2012365"/>
          </a:xfrm>
        </p:grpSpPr>
        <p:pic>
          <p:nvPicPr>
            <p:cNvPr id="8" name="图片 7">
              <a:extLst>
                <a:ext uri="{FF2B5EF4-FFF2-40B4-BE49-F238E27FC236}">
                  <a16:creationId xmlns:a16="http://schemas.microsoft.com/office/drawing/2014/main" id="{F9929EB1-BF05-7840-9778-8E7996130B4F}"/>
                </a:ext>
              </a:extLst>
            </p:cNvPr>
            <p:cNvPicPr>
              <a:picLocks noChangeAspect="1"/>
            </p:cNvPicPr>
            <p:nvPr/>
          </p:nvPicPr>
          <p:blipFill>
            <a:blip r:embed="rId3"/>
            <a:stretch>
              <a:fillRect/>
            </a:stretch>
          </p:blipFill>
          <p:spPr>
            <a:xfrm>
              <a:off x="467544" y="3625640"/>
              <a:ext cx="8438547" cy="1029401"/>
            </a:xfrm>
            <a:prstGeom prst="rect">
              <a:avLst/>
            </a:prstGeom>
          </p:spPr>
        </p:pic>
        <p:pic>
          <p:nvPicPr>
            <p:cNvPr id="11" name="图片 10">
              <a:extLst>
                <a:ext uri="{FF2B5EF4-FFF2-40B4-BE49-F238E27FC236}">
                  <a16:creationId xmlns:a16="http://schemas.microsoft.com/office/drawing/2014/main" id="{627E0B54-9504-F97B-AA8A-81C36D7C15AD}"/>
                </a:ext>
              </a:extLst>
            </p:cNvPr>
            <p:cNvPicPr>
              <a:picLocks noChangeAspect="1"/>
            </p:cNvPicPr>
            <p:nvPr/>
          </p:nvPicPr>
          <p:blipFill>
            <a:blip r:embed="rId4"/>
            <a:stretch>
              <a:fillRect/>
            </a:stretch>
          </p:blipFill>
          <p:spPr>
            <a:xfrm>
              <a:off x="387796" y="4560407"/>
              <a:ext cx="2852772" cy="567973"/>
            </a:xfrm>
            <a:prstGeom prst="rect">
              <a:avLst/>
            </a:prstGeom>
          </p:spPr>
        </p:pic>
        <p:pic>
          <p:nvPicPr>
            <p:cNvPr id="13" name="图片 12">
              <a:extLst>
                <a:ext uri="{FF2B5EF4-FFF2-40B4-BE49-F238E27FC236}">
                  <a16:creationId xmlns:a16="http://schemas.microsoft.com/office/drawing/2014/main" id="{CA154DC6-E2AF-8394-1216-9A576F245760}"/>
                </a:ext>
              </a:extLst>
            </p:cNvPr>
            <p:cNvPicPr>
              <a:picLocks noChangeAspect="1"/>
            </p:cNvPicPr>
            <p:nvPr/>
          </p:nvPicPr>
          <p:blipFill>
            <a:blip r:embed="rId5"/>
            <a:stretch>
              <a:fillRect/>
            </a:stretch>
          </p:blipFill>
          <p:spPr>
            <a:xfrm>
              <a:off x="612775" y="3116015"/>
              <a:ext cx="2876698" cy="495325"/>
            </a:xfrm>
            <a:prstGeom prst="rect">
              <a:avLst/>
            </a:prstGeom>
          </p:spPr>
        </p:pic>
      </p:grpSp>
      <p:pic>
        <p:nvPicPr>
          <p:cNvPr id="15" name="图片 14">
            <a:extLst>
              <a:ext uri="{FF2B5EF4-FFF2-40B4-BE49-F238E27FC236}">
                <a16:creationId xmlns:a16="http://schemas.microsoft.com/office/drawing/2014/main" id="{75BFCF15-57E3-CC37-A577-4DAB73BD9C0E}"/>
              </a:ext>
            </a:extLst>
          </p:cNvPr>
          <p:cNvPicPr>
            <a:picLocks noChangeAspect="1"/>
          </p:cNvPicPr>
          <p:nvPr/>
        </p:nvPicPr>
        <p:blipFill>
          <a:blip r:embed="rId6"/>
          <a:stretch>
            <a:fillRect/>
          </a:stretch>
        </p:blipFill>
        <p:spPr>
          <a:xfrm>
            <a:off x="625705" y="4740662"/>
            <a:ext cx="3638737" cy="1276416"/>
          </a:xfrm>
          <a:prstGeom prst="rect">
            <a:avLst/>
          </a:prstGeom>
        </p:spPr>
      </p:pic>
    </p:spTree>
    <p:extLst>
      <p:ext uri="{BB962C8B-B14F-4D97-AF65-F5344CB8AC3E}">
        <p14:creationId xmlns:p14="http://schemas.microsoft.com/office/powerpoint/2010/main" val="1299388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63FA8-31EE-43B7-81B3-D4F9F95FF2EC}"/>
              </a:ext>
            </a:extLst>
          </p:cNvPr>
          <p:cNvSpPr>
            <a:spLocks noGrp="1"/>
          </p:cNvSpPr>
          <p:nvPr>
            <p:ph type="title"/>
          </p:nvPr>
        </p:nvSpPr>
        <p:spPr/>
        <p:txBody>
          <a:bodyPr/>
          <a:lstStyle/>
          <a:p>
            <a:r>
              <a:rPr lang="zh-CN" altLang="en-US" dirty="0"/>
              <a:t>本文方法</a:t>
            </a:r>
          </a:p>
        </p:txBody>
      </p:sp>
      <p:sp>
        <p:nvSpPr>
          <p:cNvPr id="3" name="内容占位符 2">
            <a:extLst>
              <a:ext uri="{FF2B5EF4-FFF2-40B4-BE49-F238E27FC236}">
                <a16:creationId xmlns:a16="http://schemas.microsoft.com/office/drawing/2014/main" id="{76DF8D18-5880-4222-97E1-8615EDE3C9B9}"/>
              </a:ext>
            </a:extLst>
          </p:cNvPr>
          <p:cNvSpPr>
            <a:spLocks noGrp="1"/>
          </p:cNvSpPr>
          <p:nvPr>
            <p:ph idx="1"/>
          </p:nvPr>
        </p:nvSpPr>
        <p:spPr>
          <a:xfrm>
            <a:off x="602804" y="1628800"/>
            <a:ext cx="8153400" cy="4572000"/>
          </a:xfrm>
        </p:spPr>
        <p:txBody>
          <a:bodyPr/>
          <a:lstStyle/>
          <a:p>
            <a:pPr marL="0" indent="0">
              <a:buNone/>
            </a:pPr>
            <a:endParaRPr lang="en-US" altLang="zh-CN" sz="2700" dirty="0"/>
          </a:p>
          <a:p>
            <a:pPr lvl="1"/>
            <a:endParaRPr lang="zh-CN" altLang="en-US" sz="2400" dirty="0"/>
          </a:p>
        </p:txBody>
      </p:sp>
      <p:sp>
        <p:nvSpPr>
          <p:cNvPr id="4" name="灯片编号占位符 3">
            <a:extLst>
              <a:ext uri="{FF2B5EF4-FFF2-40B4-BE49-F238E27FC236}">
                <a16:creationId xmlns:a16="http://schemas.microsoft.com/office/drawing/2014/main" id="{7687B898-915B-47A6-BA3F-C973298C1B5B}"/>
              </a:ext>
            </a:extLst>
          </p:cNvPr>
          <p:cNvSpPr>
            <a:spLocks noGrp="1"/>
          </p:cNvSpPr>
          <p:nvPr>
            <p:ph type="sldNum" sz="quarter" idx="12"/>
          </p:nvPr>
        </p:nvSpPr>
        <p:spPr/>
        <p:txBody>
          <a:bodyPr/>
          <a:lstStyle/>
          <a:p>
            <a:fld id="{C536968F-8ADA-4A53-88C1-D8DA183B7D79}" type="slidenum">
              <a:rPr lang="zh-CN" altLang="en-US" smtClean="0"/>
              <a:pPr/>
              <a:t>32</a:t>
            </a:fld>
            <a:endParaRPr lang="zh-CN" altLang="en-US"/>
          </a:p>
        </p:txBody>
      </p:sp>
      <p:pic>
        <p:nvPicPr>
          <p:cNvPr id="8" name="图片 7">
            <a:extLst>
              <a:ext uri="{FF2B5EF4-FFF2-40B4-BE49-F238E27FC236}">
                <a16:creationId xmlns:a16="http://schemas.microsoft.com/office/drawing/2014/main" id="{A2499F2D-9F30-FD13-FAAE-81DBE6CACA67}"/>
              </a:ext>
            </a:extLst>
          </p:cNvPr>
          <p:cNvPicPr>
            <a:picLocks noChangeAspect="1"/>
          </p:cNvPicPr>
          <p:nvPr/>
        </p:nvPicPr>
        <p:blipFill>
          <a:blip r:embed="rId3"/>
          <a:stretch>
            <a:fillRect/>
          </a:stretch>
        </p:blipFill>
        <p:spPr>
          <a:xfrm>
            <a:off x="0" y="1899347"/>
            <a:ext cx="9144000" cy="4030906"/>
          </a:xfrm>
          <a:prstGeom prst="rect">
            <a:avLst/>
          </a:prstGeom>
        </p:spPr>
      </p:pic>
    </p:spTree>
    <p:extLst>
      <p:ext uri="{BB962C8B-B14F-4D97-AF65-F5344CB8AC3E}">
        <p14:creationId xmlns:p14="http://schemas.microsoft.com/office/powerpoint/2010/main" val="2098481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作者介绍</a:t>
            </a:r>
          </a:p>
        </p:txBody>
      </p:sp>
      <p:sp>
        <p:nvSpPr>
          <p:cNvPr id="4" name="日期占位符 3"/>
          <p:cNvSpPr>
            <a:spLocks noGrp="1"/>
          </p:cNvSpPr>
          <p:nvPr>
            <p:ph type="dt" sz="half" idx="10"/>
          </p:nvPr>
        </p:nvSpPr>
        <p:spPr/>
        <p:txBody>
          <a:bodyPr/>
          <a:lstStyle/>
          <a:p>
            <a:fld id="{6774F37D-B589-4D17-B1B0-60F5CB0E5FAE}" type="datetime1">
              <a:rPr lang="zh-CN" altLang="en-US" smtClean="0"/>
              <a:t>2023/3/6</a:t>
            </a:fld>
            <a:endParaRPr lang="zh-CN" altLang="en-US" dirty="0"/>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4</a:t>
            </a:fld>
            <a:endParaRPr lang="zh-CN" altLang="en-US"/>
          </a:p>
        </p:txBody>
      </p:sp>
      <p:grpSp>
        <p:nvGrpSpPr>
          <p:cNvPr id="2" name="组合 1">
            <a:extLst>
              <a:ext uri="{FF2B5EF4-FFF2-40B4-BE49-F238E27FC236}">
                <a16:creationId xmlns:a16="http://schemas.microsoft.com/office/drawing/2014/main" id="{4A0EC153-EEEB-89B9-4A5E-9A46E0074017}"/>
              </a:ext>
            </a:extLst>
          </p:cNvPr>
          <p:cNvGrpSpPr/>
          <p:nvPr/>
        </p:nvGrpSpPr>
        <p:grpSpPr>
          <a:xfrm>
            <a:off x="5148064" y="2123020"/>
            <a:ext cx="3087207" cy="2831490"/>
            <a:chOff x="1105996" y="1845225"/>
            <a:chExt cx="3087207" cy="2831490"/>
          </a:xfrm>
        </p:grpSpPr>
        <p:sp>
          <p:nvSpPr>
            <p:cNvPr id="16" name="文本框 15">
              <a:extLst>
                <a:ext uri="{FF2B5EF4-FFF2-40B4-BE49-F238E27FC236}">
                  <a16:creationId xmlns:a16="http://schemas.microsoft.com/office/drawing/2014/main" id="{355DE113-C24D-C4C9-56DC-47F554729D7F}"/>
                </a:ext>
              </a:extLst>
            </p:cNvPr>
            <p:cNvSpPr txBox="1"/>
            <p:nvPr/>
          </p:nvSpPr>
          <p:spPr>
            <a:xfrm flipH="1">
              <a:off x="1105996" y="3507164"/>
              <a:ext cx="3087207" cy="1169551"/>
            </a:xfrm>
            <a:prstGeom prst="rect">
              <a:avLst/>
            </a:prstGeom>
            <a:noFill/>
          </p:spPr>
          <p:txBody>
            <a:bodyPr wrap="square" rtlCol="0">
              <a:spAutoFit/>
            </a:bodyPr>
            <a:lstStyle/>
            <a:p>
              <a:pPr algn="ctr"/>
              <a:r>
                <a:rPr lang="en-US" altLang="zh-CN" sz="1400" dirty="0">
                  <a:latin typeface="+mn-lt"/>
                  <a:ea typeface="微软雅黑" panose="020B0503020204020204" pitchFamily="34" charset="-122"/>
                </a:rPr>
                <a:t> Hamed </a:t>
              </a:r>
              <a:r>
                <a:rPr lang="en-US" altLang="zh-CN" sz="1400" dirty="0" err="1">
                  <a:latin typeface="+mn-lt"/>
                  <a:ea typeface="微软雅黑" panose="020B0503020204020204" pitchFamily="34" charset="-122"/>
                </a:rPr>
                <a:t>Pirsiavash</a:t>
              </a:r>
              <a:endParaRPr lang="en-US" altLang="zh-CN" sz="1400" dirty="0">
                <a:latin typeface="+mn-lt"/>
                <a:ea typeface="微软雅黑" panose="020B0503020204020204" pitchFamily="34" charset="-122"/>
              </a:endParaRPr>
            </a:p>
            <a:p>
              <a:pPr algn="ctr"/>
              <a:r>
                <a:rPr lang="en-US" altLang="zh-CN" sz="1400" b="0" i="0" dirty="0">
                  <a:solidFill>
                    <a:srgbClr val="222222"/>
                  </a:solidFill>
                  <a:effectLst/>
                  <a:latin typeface="Arial" panose="020B0604020202020204" pitchFamily="34" charset="0"/>
                </a:rPr>
                <a:t> </a:t>
              </a:r>
              <a:r>
                <a:rPr lang="en-US" altLang="zh-CN" sz="1400" dirty="0">
                  <a:latin typeface="+mn-lt"/>
                  <a:ea typeface="微软雅黑" panose="020B0503020204020204" pitchFamily="34" charset="-122"/>
                </a:rPr>
                <a:t>University of California, Davis</a:t>
              </a:r>
            </a:p>
            <a:p>
              <a:pPr algn="ctr"/>
              <a:r>
                <a:rPr lang="en-US" altLang="zh-CN" sz="1400" dirty="0">
                  <a:latin typeface="+mn-lt"/>
                  <a:ea typeface="微软雅黑" panose="020B0503020204020204" pitchFamily="34" charset="-122"/>
                </a:rPr>
                <a:t>Associate Professor </a:t>
              </a:r>
            </a:p>
            <a:p>
              <a:pPr algn="ctr"/>
              <a:r>
                <a:rPr lang="en-US" altLang="zh-CN" sz="1400" dirty="0">
                  <a:latin typeface="+mn-lt"/>
                  <a:ea typeface="微软雅黑" panose="020B0503020204020204" pitchFamily="34" charset="-122"/>
                </a:rPr>
                <a:t>Backdoor Attacks</a:t>
              </a:r>
            </a:p>
            <a:p>
              <a:pPr algn="ctr"/>
              <a:r>
                <a:rPr lang="en-US" altLang="zh-CN" sz="1400" dirty="0">
                  <a:latin typeface="+mn-lt"/>
                  <a:ea typeface="微软雅黑" panose="020B0503020204020204" pitchFamily="34" charset="-122"/>
                </a:rPr>
                <a:t>Self-supervised learning </a:t>
              </a:r>
            </a:p>
          </p:txBody>
        </p:sp>
        <p:pic>
          <p:nvPicPr>
            <p:cNvPr id="5" name="图片 4">
              <a:extLst>
                <a:ext uri="{FF2B5EF4-FFF2-40B4-BE49-F238E27FC236}">
                  <a16:creationId xmlns:a16="http://schemas.microsoft.com/office/drawing/2014/main" id="{0AAEA249-1F36-9FE8-A3BA-1456EAFB5794}"/>
                </a:ext>
              </a:extLst>
            </p:cNvPr>
            <p:cNvPicPr>
              <a:picLocks noChangeAspect="1"/>
            </p:cNvPicPr>
            <p:nvPr/>
          </p:nvPicPr>
          <p:blipFill>
            <a:blip r:embed="rId3"/>
            <a:stretch>
              <a:fillRect/>
            </a:stretch>
          </p:blipFill>
          <p:spPr>
            <a:xfrm>
              <a:off x="1836757" y="1845225"/>
              <a:ext cx="1625684" cy="1416123"/>
            </a:xfrm>
            <a:prstGeom prst="rect">
              <a:avLst/>
            </a:prstGeom>
          </p:spPr>
        </p:pic>
      </p:grpSp>
      <p:grpSp>
        <p:nvGrpSpPr>
          <p:cNvPr id="3" name="组合 2">
            <a:extLst>
              <a:ext uri="{FF2B5EF4-FFF2-40B4-BE49-F238E27FC236}">
                <a16:creationId xmlns:a16="http://schemas.microsoft.com/office/drawing/2014/main" id="{349403D0-4198-8589-89F0-3EED037A57AB}"/>
              </a:ext>
            </a:extLst>
          </p:cNvPr>
          <p:cNvGrpSpPr/>
          <p:nvPr/>
        </p:nvGrpSpPr>
        <p:grpSpPr>
          <a:xfrm>
            <a:off x="899592" y="1715177"/>
            <a:ext cx="3372023" cy="4716047"/>
            <a:chOff x="4932040" y="1677574"/>
            <a:chExt cx="3372023" cy="4716047"/>
          </a:xfrm>
        </p:grpSpPr>
        <p:sp>
          <p:nvSpPr>
            <p:cNvPr id="10" name="文本框 9">
              <a:extLst>
                <a:ext uri="{FF2B5EF4-FFF2-40B4-BE49-F238E27FC236}">
                  <a16:creationId xmlns:a16="http://schemas.microsoft.com/office/drawing/2014/main" id="{0B776665-E936-429F-8341-C4397BD50B9C}"/>
                </a:ext>
              </a:extLst>
            </p:cNvPr>
            <p:cNvSpPr txBox="1"/>
            <p:nvPr/>
          </p:nvSpPr>
          <p:spPr>
            <a:xfrm flipH="1">
              <a:off x="5076056" y="3501162"/>
              <a:ext cx="2698283" cy="2062103"/>
            </a:xfrm>
            <a:prstGeom prst="rect">
              <a:avLst/>
            </a:prstGeom>
            <a:noFill/>
          </p:spPr>
          <p:txBody>
            <a:bodyPr wrap="square" rtlCol="0">
              <a:spAutoFit/>
            </a:bodyPr>
            <a:lstStyle/>
            <a:p>
              <a:pPr algn="ctr"/>
              <a:r>
                <a:rPr lang="en-US" altLang="zh-CN" sz="1400" dirty="0">
                  <a:latin typeface="+mn-lt"/>
                  <a:ea typeface="微软雅黑" panose="020B0503020204020204" pitchFamily="34" charset="-122"/>
                </a:rPr>
                <a:t>Mohsen Fayyaz</a:t>
              </a:r>
            </a:p>
            <a:p>
              <a:pPr algn="ctr"/>
              <a:r>
                <a:rPr lang="en-US" altLang="zh-CN" sz="1400" dirty="0">
                  <a:latin typeface="+mn-lt"/>
                  <a:ea typeface="微软雅黑" panose="020B0503020204020204" pitchFamily="34" charset="-122"/>
                </a:rPr>
                <a:t>University of Bonn</a:t>
              </a:r>
            </a:p>
            <a:p>
              <a:pPr algn="ctr"/>
              <a:r>
                <a:rPr lang="en-US" altLang="zh-CN" sz="1400" dirty="0">
                  <a:latin typeface="+mn-lt"/>
                  <a:ea typeface="微软雅黑" panose="020B0503020204020204" pitchFamily="34" charset="-122"/>
                </a:rPr>
                <a:t>Professor</a:t>
              </a:r>
            </a:p>
            <a:p>
              <a:pPr algn="ctr"/>
              <a:r>
                <a:rPr lang="en-US" altLang="zh-CN" sz="1400" b="0" i="0" dirty="0">
                  <a:solidFill>
                    <a:srgbClr val="000000"/>
                  </a:solidFill>
                  <a:effectLst/>
                  <a:latin typeface="Georgia" panose="02040502050405020303" pitchFamily="18" charset="0"/>
                </a:rPr>
                <a:t>Action recognition and video understanding</a:t>
              </a:r>
            </a:p>
            <a:p>
              <a:pPr algn="l"/>
              <a:r>
                <a:rPr lang="en-US" altLang="zh-CN" sz="1400" b="0" i="0" dirty="0">
                  <a:solidFill>
                    <a:srgbClr val="000000"/>
                  </a:solidFill>
                  <a:effectLst/>
                  <a:latin typeface="Georgia" panose="02040502050405020303" pitchFamily="18" charset="0"/>
                </a:rPr>
                <a:t>   Anticipation and forecasting</a:t>
              </a:r>
            </a:p>
            <a:p>
              <a:pPr algn="l"/>
              <a:r>
                <a:rPr lang="en-US" altLang="zh-CN" sz="1400" b="0" i="0" dirty="0">
                  <a:solidFill>
                    <a:srgbClr val="000000"/>
                  </a:solidFill>
                  <a:effectLst/>
                  <a:latin typeface="Georgia" panose="02040502050405020303" pitchFamily="18" charset="0"/>
                </a:rPr>
                <a:t>       Human pose estimation</a:t>
              </a:r>
            </a:p>
            <a:p>
              <a:pPr algn="ctr"/>
              <a:r>
                <a:rPr lang="en-US" altLang="zh-CN" sz="1400" dirty="0">
                  <a:latin typeface="+mn-lt"/>
                  <a:ea typeface="微软雅黑" panose="020B0503020204020204" pitchFamily="34" charset="-122"/>
                </a:rPr>
                <a:t> </a:t>
              </a:r>
              <a:endParaRPr lang="en-US" altLang="zh-CN" sz="1400" b="1" dirty="0">
                <a:latin typeface="+mn-lt"/>
                <a:ea typeface="微软雅黑" panose="020B0503020204020204" pitchFamily="34" charset="-122"/>
              </a:endParaRPr>
            </a:p>
            <a:p>
              <a:pPr algn="ctr"/>
              <a:r>
                <a:rPr lang="en-US" altLang="zh-CN" sz="1600" dirty="0">
                  <a:latin typeface="+mn-lt"/>
                  <a:ea typeface="微软雅黑" panose="020B0503020204020204" pitchFamily="34" charset="-122"/>
                </a:rPr>
                <a:t> </a:t>
              </a:r>
            </a:p>
          </p:txBody>
        </p:sp>
        <p:pic>
          <p:nvPicPr>
            <p:cNvPr id="9" name="图片 8">
              <a:extLst>
                <a:ext uri="{FF2B5EF4-FFF2-40B4-BE49-F238E27FC236}">
                  <a16:creationId xmlns:a16="http://schemas.microsoft.com/office/drawing/2014/main" id="{5074514D-F2CB-9FD3-E09A-7C79169E8B32}"/>
                </a:ext>
              </a:extLst>
            </p:cNvPr>
            <p:cNvPicPr>
              <a:picLocks noChangeAspect="1"/>
            </p:cNvPicPr>
            <p:nvPr/>
          </p:nvPicPr>
          <p:blipFill>
            <a:blip r:embed="rId4"/>
            <a:stretch>
              <a:fillRect/>
            </a:stretch>
          </p:blipFill>
          <p:spPr>
            <a:xfrm>
              <a:off x="5681560" y="1677574"/>
              <a:ext cx="1487274" cy="1751426"/>
            </a:xfrm>
            <a:prstGeom prst="rect">
              <a:avLst/>
            </a:prstGeom>
          </p:spPr>
        </p:pic>
        <p:pic>
          <p:nvPicPr>
            <p:cNvPr id="15" name="图片 14">
              <a:extLst>
                <a:ext uri="{FF2B5EF4-FFF2-40B4-BE49-F238E27FC236}">
                  <a16:creationId xmlns:a16="http://schemas.microsoft.com/office/drawing/2014/main" id="{0C7CC122-1211-088E-F472-FA44A925ECA7}"/>
                </a:ext>
              </a:extLst>
            </p:cNvPr>
            <p:cNvPicPr>
              <a:picLocks noChangeAspect="1"/>
            </p:cNvPicPr>
            <p:nvPr/>
          </p:nvPicPr>
          <p:blipFill>
            <a:blip r:embed="rId5"/>
            <a:stretch>
              <a:fillRect/>
            </a:stretch>
          </p:blipFill>
          <p:spPr>
            <a:xfrm>
              <a:off x="4932040" y="5053702"/>
              <a:ext cx="3372023" cy="1339919"/>
            </a:xfrm>
            <a:prstGeom prst="rect">
              <a:avLst/>
            </a:prstGeom>
          </p:spPr>
        </p:pic>
      </p:grpSp>
      <p:pic>
        <p:nvPicPr>
          <p:cNvPr id="11" name="图片 10">
            <a:extLst>
              <a:ext uri="{FF2B5EF4-FFF2-40B4-BE49-F238E27FC236}">
                <a16:creationId xmlns:a16="http://schemas.microsoft.com/office/drawing/2014/main" id="{CD8FECC2-276F-37BE-1170-E8F2488C5B0F}"/>
              </a:ext>
            </a:extLst>
          </p:cNvPr>
          <p:cNvPicPr>
            <a:picLocks noChangeAspect="1"/>
          </p:cNvPicPr>
          <p:nvPr/>
        </p:nvPicPr>
        <p:blipFill>
          <a:blip r:embed="rId6"/>
          <a:stretch>
            <a:fillRect/>
          </a:stretch>
        </p:blipFill>
        <p:spPr>
          <a:xfrm>
            <a:off x="5220072" y="5007701"/>
            <a:ext cx="3327571" cy="1270065"/>
          </a:xfrm>
          <a:prstGeom prst="rect">
            <a:avLst/>
          </a:prstGeom>
        </p:spPr>
      </p:pic>
    </p:spTree>
    <p:extLst>
      <p:ext uri="{BB962C8B-B14F-4D97-AF65-F5344CB8AC3E}">
        <p14:creationId xmlns:p14="http://schemas.microsoft.com/office/powerpoint/2010/main" val="3320490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solidFill>
                  <a:schemeClr val="bg1">
                    <a:lumMod val="75000"/>
                  </a:schemeClr>
                </a:solidFill>
              </a:rPr>
              <a:t>作者介绍</a:t>
            </a:r>
            <a:endParaRPr lang="en-US" altLang="zh-CN" dirty="0">
              <a:solidFill>
                <a:schemeClr val="bg1">
                  <a:lumMod val="75000"/>
                </a:schemeClr>
              </a:solidFill>
            </a:endParaRPr>
          </a:p>
          <a:p>
            <a:r>
              <a:rPr lang="zh-CN" altLang="en-US" dirty="0"/>
              <a:t>研究背景</a:t>
            </a:r>
            <a:endParaRPr lang="en-US" altLang="zh-CN" dirty="0"/>
          </a:p>
          <a:p>
            <a:r>
              <a:rPr lang="zh-CN" altLang="en-US" dirty="0">
                <a:solidFill>
                  <a:schemeClr val="bg1">
                    <a:lumMod val="75000"/>
                  </a:schemeClr>
                </a:solidFill>
              </a:rPr>
              <a:t>本文方法</a:t>
            </a:r>
            <a:endParaRPr lang="en-US" altLang="zh-CN" dirty="0">
              <a:solidFill>
                <a:schemeClr val="bg1">
                  <a:lumMod val="75000"/>
                </a:schemeClr>
              </a:solidFill>
            </a:endParaRPr>
          </a:p>
          <a:p>
            <a:r>
              <a:rPr lang="zh-CN" altLang="en-US" dirty="0">
                <a:solidFill>
                  <a:schemeClr val="bg1">
                    <a:lumMod val="75000"/>
                  </a:schemeClr>
                </a:solidFill>
              </a:rPr>
              <a:t>实验效果</a:t>
            </a:r>
            <a:endParaRPr lang="en-US" altLang="zh-CN" dirty="0">
              <a:solidFill>
                <a:schemeClr val="bg1">
                  <a:lumMod val="75000"/>
                </a:schemeClr>
              </a:solidFill>
            </a:endParaRPr>
          </a:p>
          <a:p>
            <a:r>
              <a:rPr lang="zh-CN" altLang="en-US" dirty="0">
                <a:solidFill>
                  <a:schemeClr val="bg1">
                    <a:lumMod val="75000"/>
                  </a:schemeClr>
                </a:solidFill>
              </a:rPr>
              <a:t>总结反思</a:t>
            </a:r>
            <a:endParaRPr lang="en-US" altLang="zh-CN" dirty="0">
              <a:solidFill>
                <a:schemeClr val="bg1">
                  <a:lumMod val="75000"/>
                </a:schemeClr>
              </a:solidFill>
            </a:endParaRPr>
          </a:p>
        </p:txBody>
      </p:sp>
      <p:sp>
        <p:nvSpPr>
          <p:cNvPr id="4" name="日期占位符 3"/>
          <p:cNvSpPr>
            <a:spLocks noGrp="1"/>
          </p:cNvSpPr>
          <p:nvPr>
            <p:ph type="dt" sz="half" idx="4294967295"/>
          </p:nvPr>
        </p:nvSpPr>
        <p:spPr>
          <a:xfrm>
            <a:off x="3240087" y="6423068"/>
            <a:ext cx="2663825" cy="360362"/>
          </a:xfrm>
          <a:prstGeom prst="rect">
            <a:avLst/>
          </a:prstGeom>
        </p:spPr>
        <p:txBody>
          <a:bodyPr/>
          <a:lstStyle/>
          <a:p>
            <a:fld id="{1F4D88CE-CE16-43BC-861B-BC6DA77D0432}" type="datetime1">
              <a:rPr lang="zh-CN" altLang="en-US" smtClean="0"/>
              <a:t>2023/3/6</a:t>
            </a:fld>
            <a:endParaRPr lang="zh-CN" altLang="en-US"/>
          </a:p>
        </p:txBody>
      </p:sp>
      <p:sp>
        <p:nvSpPr>
          <p:cNvPr id="6" name="灯片编号占位符 5"/>
          <p:cNvSpPr>
            <a:spLocks noGrp="1"/>
          </p:cNvSpPr>
          <p:nvPr>
            <p:ph type="sldNum" sz="quarter" idx="12"/>
          </p:nvPr>
        </p:nvSpPr>
        <p:spPr/>
        <p:txBody>
          <a:bodyPr/>
          <a:lstStyle/>
          <a:p>
            <a:fld id="{C536968F-8ADA-4A53-88C1-D8DA183B7D79}" type="slidenum">
              <a:rPr lang="zh-CN" altLang="en-US" smtClean="0"/>
              <a:pPr/>
              <a:t>5</a:t>
            </a:fld>
            <a:endParaRPr lang="zh-CN" altLang="en-US"/>
          </a:p>
        </p:txBody>
      </p:sp>
    </p:spTree>
    <p:extLst>
      <p:ext uri="{BB962C8B-B14F-4D97-AF65-F5344CB8AC3E}">
        <p14:creationId xmlns:p14="http://schemas.microsoft.com/office/powerpoint/2010/main" val="98164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30C7F-793E-2E8B-6DF8-0873D3B281A8}"/>
              </a:ext>
            </a:extLst>
          </p:cNvPr>
          <p:cNvSpPr>
            <a:spLocks noGrp="1"/>
          </p:cNvSpPr>
          <p:nvPr>
            <p:ph type="title"/>
          </p:nvPr>
        </p:nvSpPr>
        <p:spPr/>
        <p:txBody>
          <a:bodyPr/>
          <a:lstStyle/>
          <a:p>
            <a:r>
              <a:rPr lang="zh-CN" altLang="en-US" dirty="0"/>
              <a:t>研究背景</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15DDA4E-79D5-90AC-954A-B8D9C0C74696}"/>
                  </a:ext>
                </a:extLst>
              </p:cNvPr>
              <p:cNvSpPr>
                <a:spLocks noGrp="1"/>
              </p:cNvSpPr>
              <p:nvPr>
                <p:ph idx="1"/>
              </p:nvPr>
            </p:nvSpPr>
            <p:spPr/>
            <p:txBody>
              <a:bodyPr/>
              <a:lstStyle/>
              <a:p>
                <a:r>
                  <a:rPr lang="en-US" altLang="zh-CN" sz="2800" dirty="0"/>
                  <a:t>Transformer</a:t>
                </a:r>
                <a:r>
                  <a:rPr lang="zh-CN" altLang="en-US" sz="2800" dirty="0"/>
                  <a:t>模型的缺点</a:t>
                </a:r>
                <a:endParaRPr lang="en-US" altLang="zh-CN" sz="2800" dirty="0"/>
              </a:p>
              <a:p>
                <a:pPr lvl="1"/>
                <a:r>
                  <a:rPr lang="zh-CN" altLang="en-US" sz="2400" b="0" i="0" dirty="0">
                    <a:solidFill>
                      <a:srgbClr val="121212"/>
                    </a:solidFill>
                    <a:effectLst/>
                    <a:latin typeface="-apple-system"/>
                  </a:rPr>
                  <a:t>计算量</a:t>
                </a:r>
                <a:r>
                  <a:rPr lang="en-US" altLang="zh-CN" sz="2400" b="0" i="0" dirty="0">
                    <a:solidFill>
                      <a:srgbClr val="121212"/>
                    </a:solidFill>
                    <a:effectLst/>
                    <a:latin typeface="-apple-system"/>
                  </a:rPr>
                  <a:t>/</a:t>
                </a:r>
                <a:r>
                  <a:rPr lang="zh-CN" altLang="en-US" sz="2400" b="0" i="0" dirty="0">
                    <a:solidFill>
                      <a:srgbClr val="121212"/>
                    </a:solidFill>
                    <a:effectLst/>
                    <a:latin typeface="-apple-system"/>
                  </a:rPr>
                  <a:t>参数量大，对显存要求高，推断耗时</a:t>
                </a:r>
                <a:endParaRPr lang="en-US" altLang="zh-CN" sz="2400" dirty="0"/>
              </a:p>
              <a:p>
                <a:r>
                  <a:rPr lang="en-US" altLang="zh-CN" sz="2800" dirty="0"/>
                  <a:t>Efficient Transformer</a:t>
                </a:r>
                <a:r>
                  <a:rPr lang="zh-CN" altLang="en-US" sz="2800" dirty="0"/>
                  <a:t>模型</a:t>
                </a:r>
                <a:endParaRPr lang="en-US" altLang="zh-CN" sz="2800" dirty="0"/>
              </a:p>
              <a:p>
                <a:pPr lvl="1"/>
                <a:r>
                  <a:rPr lang="zh-CN" altLang="en-US" sz="2400" dirty="0">
                    <a:solidFill>
                      <a:srgbClr val="121212"/>
                    </a:solidFill>
                    <a:latin typeface="-apple-system"/>
                  </a:rPr>
                  <a:t>剪枝</a:t>
                </a:r>
                <a:endParaRPr lang="en-US" altLang="zh-CN" sz="2400" dirty="0">
                  <a:solidFill>
                    <a:srgbClr val="121212"/>
                  </a:solidFill>
                  <a:latin typeface="-apple-system"/>
                </a:endParaRPr>
              </a:p>
              <a:p>
                <a:pPr lvl="2"/>
                <a:r>
                  <a:rPr lang="zh-CN" altLang="en-US" sz="2000" dirty="0"/>
                  <a:t>注意力</a:t>
                </a:r>
                <a:r>
                  <a:rPr lang="en-US" altLang="zh-CN" sz="2000" dirty="0"/>
                  <a:t>/</a:t>
                </a:r>
                <a:r>
                  <a:rPr lang="zh-CN" altLang="en-US" sz="2000" dirty="0"/>
                  <a:t>权重：复杂度输入序列长度线性变化 </a:t>
                </a:r>
                <a:r>
                  <a:rPr lang="en-US" altLang="zh-CN" sz="2000" dirty="0"/>
                  <a:t>O(</a:t>
                </a:r>
                <a14:m>
                  <m:oMath xmlns:m="http://schemas.openxmlformats.org/officeDocument/2006/math">
                    <m:sSup>
                      <m:sSupPr>
                        <m:ctrlPr>
                          <a:rPr lang="en-US" altLang="zh-CN" sz="2000" dirty="0"/>
                        </m:ctrlPr>
                      </m:sSupPr>
                      <m:e>
                        <m:r>
                          <m:rPr>
                            <m:nor/>
                          </m:rPr>
                          <a:rPr lang="en-US" altLang="zh-CN" sz="2000" dirty="0"/>
                          <m:t>N</m:t>
                        </m:r>
                      </m:e>
                      <m:sup>
                        <m:r>
                          <a:rPr lang="en-US" altLang="zh-CN" sz="2000" dirty="0"/>
                          <m:t>2</m:t>
                        </m:r>
                      </m:sup>
                    </m:sSup>
                  </m:oMath>
                </a14:m>
                <a:r>
                  <a:rPr lang="en-US" altLang="zh-CN" sz="2000" dirty="0"/>
                  <a:t>) --- O(N)</a:t>
                </a:r>
              </a:p>
              <a:p>
                <a:pPr lvl="2"/>
                <a:r>
                  <a:rPr lang="en-US" altLang="zh-CN" sz="2000" dirty="0"/>
                  <a:t>Token</a:t>
                </a:r>
                <a:r>
                  <a:rPr lang="zh-CN" altLang="en-US" sz="2000" dirty="0"/>
                  <a:t>：同时减少</a:t>
                </a:r>
                <a:r>
                  <a:rPr lang="en-US" altLang="zh-CN" sz="2000" dirty="0" err="1"/>
                  <a:t>attenion</a:t>
                </a:r>
                <a:r>
                  <a:rPr lang="zh-CN" altLang="en-US" sz="2000" dirty="0"/>
                  <a:t>和</a:t>
                </a:r>
                <a:r>
                  <a:rPr lang="en-US" altLang="zh-CN" sz="2000" dirty="0"/>
                  <a:t>FFN</a:t>
                </a:r>
                <a:r>
                  <a:rPr lang="zh-CN" altLang="en-US" sz="2000" dirty="0"/>
                  <a:t>的复杂度</a:t>
                </a:r>
                <a:endParaRPr lang="en-US" altLang="zh-CN" sz="2000" dirty="0"/>
              </a:p>
              <a:p>
                <a:pPr lvl="1"/>
                <a:r>
                  <a:rPr lang="zh-CN" altLang="en-US" sz="2400" dirty="0"/>
                  <a:t>量化</a:t>
                </a:r>
                <a:endParaRPr lang="en-US" altLang="zh-CN" sz="2400" dirty="0"/>
              </a:p>
              <a:p>
                <a:pPr lvl="2"/>
                <a:r>
                  <a:rPr lang="en-US" altLang="zh-CN" sz="2000" dirty="0"/>
                  <a:t>K-Means</a:t>
                </a:r>
                <a:r>
                  <a:rPr lang="zh-CN" altLang="en-US" sz="2000" dirty="0"/>
                  <a:t>的量化，</a:t>
                </a:r>
                <a:r>
                  <a:rPr lang="en-US" altLang="zh-CN" sz="2000" dirty="0"/>
                  <a:t>binary</a:t>
                </a:r>
                <a:r>
                  <a:rPr lang="zh-CN" altLang="en-US" sz="2000" dirty="0"/>
                  <a:t>的量化</a:t>
                </a:r>
                <a:endParaRPr lang="en-US" altLang="zh-CN" sz="2000" dirty="0"/>
              </a:p>
              <a:p>
                <a:pPr lvl="1"/>
                <a:r>
                  <a:rPr lang="zh-CN" altLang="en-US" sz="2400" dirty="0"/>
                  <a:t>蒸馏</a:t>
                </a:r>
                <a:endParaRPr lang="en-US" altLang="zh-CN" sz="2400" dirty="0"/>
              </a:p>
              <a:p>
                <a:pPr lvl="2"/>
                <a:r>
                  <a:rPr lang="en-US" altLang="zh-CN" sz="2000" dirty="0" err="1"/>
                  <a:t>TinyBERT</a:t>
                </a:r>
                <a:endParaRPr lang="en-US" altLang="zh-CN" sz="2000" dirty="0"/>
              </a:p>
              <a:p>
                <a:pPr marL="0" indent="0">
                  <a:buNone/>
                </a:pPr>
                <a:endParaRPr lang="en-US" altLang="zh-CN" dirty="0"/>
              </a:p>
              <a:p>
                <a:pPr marL="366713" lvl="1" indent="0">
                  <a:buNone/>
                </a:pPr>
                <a:endParaRPr lang="zh-CN" altLang="en-US" dirty="0"/>
              </a:p>
            </p:txBody>
          </p:sp>
        </mc:Choice>
        <mc:Fallback>
          <p:sp>
            <p:nvSpPr>
              <p:cNvPr id="3" name="内容占位符 2">
                <a:extLst>
                  <a:ext uri="{FF2B5EF4-FFF2-40B4-BE49-F238E27FC236}">
                    <a16:creationId xmlns:a16="http://schemas.microsoft.com/office/drawing/2014/main" id="{E15DDA4E-79D5-90AC-954A-B8D9C0C74696}"/>
                  </a:ext>
                </a:extLst>
              </p:cNvPr>
              <p:cNvSpPr>
                <a:spLocks noGrp="1" noRot="1" noChangeAspect="1" noMove="1" noResize="1" noEditPoints="1" noAdjustHandles="1" noChangeArrowheads="1" noChangeShapeType="1" noTextEdit="1"/>
              </p:cNvSpPr>
              <p:nvPr>
                <p:ph idx="1"/>
              </p:nvPr>
            </p:nvSpPr>
            <p:spPr>
              <a:blipFill>
                <a:blip r:embed="rId3"/>
                <a:stretch>
                  <a:fillRect l="-374" t="-200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26EF03B-2BB1-8A6F-819D-8E224E96A051}"/>
              </a:ext>
            </a:extLst>
          </p:cNvPr>
          <p:cNvSpPr>
            <a:spLocks noGrp="1"/>
          </p:cNvSpPr>
          <p:nvPr>
            <p:ph type="sldNum" sz="quarter" idx="12"/>
          </p:nvPr>
        </p:nvSpPr>
        <p:spPr/>
        <p:txBody>
          <a:bodyPr/>
          <a:lstStyle/>
          <a:p>
            <a:fld id="{C536968F-8ADA-4A53-88C1-D8DA183B7D79}" type="slidenum">
              <a:rPr lang="zh-CN" altLang="en-US" smtClean="0"/>
              <a:pPr/>
              <a:t>6</a:t>
            </a:fld>
            <a:endParaRPr lang="zh-CN" altLang="en-US"/>
          </a:p>
        </p:txBody>
      </p:sp>
    </p:spTree>
    <p:extLst>
      <p:ext uri="{BB962C8B-B14F-4D97-AF65-F5344CB8AC3E}">
        <p14:creationId xmlns:p14="http://schemas.microsoft.com/office/powerpoint/2010/main" val="311960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30C7F-793E-2E8B-6DF8-0873D3B281A8}"/>
              </a:ext>
            </a:extLst>
          </p:cNvPr>
          <p:cNvSpPr>
            <a:spLocks noGrp="1"/>
          </p:cNvSpPr>
          <p:nvPr>
            <p:ph type="title"/>
          </p:nvPr>
        </p:nvSpPr>
        <p:spPr/>
        <p:txBody>
          <a:bodyPr/>
          <a:lstStyle/>
          <a:p>
            <a:r>
              <a:rPr lang="zh-CN" altLang="en-US" dirty="0"/>
              <a:t>研究背景</a:t>
            </a:r>
          </a:p>
        </p:txBody>
      </p:sp>
      <p:sp>
        <p:nvSpPr>
          <p:cNvPr id="3" name="内容占位符 2">
            <a:extLst>
              <a:ext uri="{FF2B5EF4-FFF2-40B4-BE49-F238E27FC236}">
                <a16:creationId xmlns:a16="http://schemas.microsoft.com/office/drawing/2014/main" id="{E15DDA4E-79D5-90AC-954A-B8D9C0C74696}"/>
              </a:ext>
            </a:extLst>
          </p:cNvPr>
          <p:cNvSpPr>
            <a:spLocks noGrp="1"/>
          </p:cNvSpPr>
          <p:nvPr>
            <p:ph idx="1"/>
          </p:nvPr>
        </p:nvSpPr>
        <p:spPr/>
        <p:txBody>
          <a:bodyPr/>
          <a:lstStyle/>
          <a:p>
            <a:r>
              <a:rPr lang="en-US" altLang="zh-CN" sz="2400" dirty="0"/>
              <a:t>Token</a:t>
            </a:r>
            <a:r>
              <a:rPr lang="zh-CN" altLang="en-US" sz="2400" dirty="0"/>
              <a:t>剪枝</a:t>
            </a:r>
            <a:endParaRPr lang="en-US" altLang="zh-CN" sz="2400" dirty="0"/>
          </a:p>
          <a:p>
            <a:pPr lvl="1"/>
            <a:r>
              <a:rPr lang="zh-CN" altLang="en-US" sz="2000" dirty="0"/>
              <a:t>如何选取：单独模块计算重要性</a:t>
            </a:r>
            <a:r>
              <a:rPr lang="en-US" altLang="zh-CN" sz="2000" dirty="0"/>
              <a:t>/attention+  </a:t>
            </a:r>
            <a:r>
              <a:rPr lang="en-US" altLang="zh-CN" sz="2000" dirty="0" err="1"/>
              <a:t>topk</a:t>
            </a:r>
            <a:r>
              <a:rPr lang="en-US" altLang="zh-CN" sz="2000" dirty="0"/>
              <a:t>/</a:t>
            </a:r>
            <a:r>
              <a:rPr lang="zh-CN" altLang="en-US" sz="2000" dirty="0"/>
              <a:t>阈值</a:t>
            </a:r>
            <a:endParaRPr lang="en-US" altLang="zh-CN" sz="2000" dirty="0"/>
          </a:p>
          <a:p>
            <a:pPr lvl="1"/>
            <a:r>
              <a:rPr lang="zh-CN" altLang="en-US" sz="2000" dirty="0"/>
              <a:t>如何减少：丢弃</a:t>
            </a:r>
            <a:r>
              <a:rPr lang="en-US" altLang="zh-CN" sz="2000" dirty="0"/>
              <a:t>/</a:t>
            </a:r>
            <a:r>
              <a:rPr lang="zh-CN" altLang="en-US" sz="2000" dirty="0"/>
              <a:t>合并</a:t>
            </a:r>
            <a:r>
              <a:rPr lang="en-US" altLang="zh-CN" sz="2000" dirty="0"/>
              <a:t> </a:t>
            </a:r>
          </a:p>
          <a:p>
            <a:r>
              <a:rPr lang="zh-CN" altLang="en-US" sz="2400" dirty="0"/>
              <a:t>存在问题</a:t>
            </a:r>
            <a:r>
              <a:rPr lang="en-US" altLang="zh-CN" sz="2400" dirty="0"/>
              <a:t>1</a:t>
            </a:r>
            <a:r>
              <a:rPr lang="zh-CN" altLang="en-US" sz="2400" dirty="0"/>
              <a:t>：可能会在较早的层中删除对最终表示和任务损失很重要的</a:t>
            </a:r>
            <a:r>
              <a:rPr lang="en-US" altLang="zh-CN" sz="2400" dirty="0"/>
              <a:t>token</a:t>
            </a:r>
            <a:r>
              <a:rPr lang="zh-CN" altLang="en-US" sz="2400" dirty="0"/>
              <a:t>。</a:t>
            </a:r>
            <a:endParaRPr lang="en-US" altLang="zh-CN" sz="2000" dirty="0"/>
          </a:p>
          <a:p>
            <a:pPr lvl="1"/>
            <a:endParaRPr lang="zh-CN" altLang="en-US" sz="2000" dirty="0"/>
          </a:p>
        </p:txBody>
      </p:sp>
      <p:sp>
        <p:nvSpPr>
          <p:cNvPr id="4" name="灯片编号占位符 3">
            <a:extLst>
              <a:ext uri="{FF2B5EF4-FFF2-40B4-BE49-F238E27FC236}">
                <a16:creationId xmlns:a16="http://schemas.microsoft.com/office/drawing/2014/main" id="{826EF03B-2BB1-8A6F-819D-8E224E96A051}"/>
              </a:ext>
            </a:extLst>
          </p:cNvPr>
          <p:cNvSpPr>
            <a:spLocks noGrp="1"/>
          </p:cNvSpPr>
          <p:nvPr>
            <p:ph type="sldNum" sz="quarter" idx="12"/>
          </p:nvPr>
        </p:nvSpPr>
        <p:spPr/>
        <p:txBody>
          <a:bodyPr/>
          <a:lstStyle/>
          <a:p>
            <a:fld id="{C536968F-8ADA-4A53-88C1-D8DA183B7D79}" type="slidenum">
              <a:rPr lang="zh-CN" altLang="en-US" smtClean="0"/>
              <a:pPr/>
              <a:t>7</a:t>
            </a:fld>
            <a:endParaRPr lang="zh-CN" altLang="en-US"/>
          </a:p>
        </p:txBody>
      </p:sp>
      <p:pic>
        <p:nvPicPr>
          <p:cNvPr id="6" name="图片 5">
            <a:extLst>
              <a:ext uri="{FF2B5EF4-FFF2-40B4-BE49-F238E27FC236}">
                <a16:creationId xmlns:a16="http://schemas.microsoft.com/office/drawing/2014/main" id="{C25FD9AA-715B-4ABE-9EEF-6AA0C3A84343}"/>
              </a:ext>
            </a:extLst>
          </p:cNvPr>
          <p:cNvPicPr>
            <a:picLocks noChangeAspect="1"/>
          </p:cNvPicPr>
          <p:nvPr/>
        </p:nvPicPr>
        <p:blipFill rotWithShape="1">
          <a:blip r:embed="rId3"/>
          <a:srcRect r="60234" b="20197"/>
          <a:stretch/>
        </p:blipFill>
        <p:spPr>
          <a:xfrm>
            <a:off x="2502295" y="3717032"/>
            <a:ext cx="4139409" cy="2736304"/>
          </a:xfrm>
          <a:prstGeom prst="rect">
            <a:avLst/>
          </a:prstGeom>
        </p:spPr>
      </p:pic>
    </p:spTree>
    <p:extLst>
      <p:ext uri="{BB962C8B-B14F-4D97-AF65-F5344CB8AC3E}">
        <p14:creationId xmlns:p14="http://schemas.microsoft.com/office/powerpoint/2010/main" val="2877667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30C7F-793E-2E8B-6DF8-0873D3B281A8}"/>
              </a:ext>
            </a:extLst>
          </p:cNvPr>
          <p:cNvSpPr>
            <a:spLocks noGrp="1"/>
          </p:cNvSpPr>
          <p:nvPr>
            <p:ph type="title"/>
          </p:nvPr>
        </p:nvSpPr>
        <p:spPr/>
        <p:txBody>
          <a:bodyPr/>
          <a:lstStyle/>
          <a:p>
            <a:r>
              <a:rPr lang="zh-CN" altLang="en-US" dirty="0"/>
              <a:t>研究背景</a:t>
            </a:r>
          </a:p>
        </p:txBody>
      </p:sp>
      <p:sp>
        <p:nvSpPr>
          <p:cNvPr id="3" name="内容占位符 2">
            <a:extLst>
              <a:ext uri="{FF2B5EF4-FFF2-40B4-BE49-F238E27FC236}">
                <a16:creationId xmlns:a16="http://schemas.microsoft.com/office/drawing/2014/main" id="{E15DDA4E-79D5-90AC-954A-B8D9C0C74696}"/>
              </a:ext>
            </a:extLst>
          </p:cNvPr>
          <p:cNvSpPr>
            <a:spLocks noGrp="1"/>
          </p:cNvSpPr>
          <p:nvPr>
            <p:ph idx="1"/>
          </p:nvPr>
        </p:nvSpPr>
        <p:spPr/>
        <p:txBody>
          <a:bodyPr/>
          <a:lstStyle/>
          <a:p>
            <a:r>
              <a:rPr lang="en-US" altLang="zh-CN" sz="2400" dirty="0"/>
              <a:t> </a:t>
            </a:r>
            <a:r>
              <a:rPr lang="zh-CN" altLang="en-US" sz="2400" dirty="0"/>
              <a:t>存在问题</a:t>
            </a:r>
            <a:r>
              <a:rPr lang="en-US" altLang="zh-CN" sz="2400" dirty="0"/>
              <a:t>1</a:t>
            </a:r>
            <a:r>
              <a:rPr lang="zh-CN" altLang="en-US" sz="2400" dirty="0"/>
              <a:t>：可能会在较早的层中删除对最终表示和任务损失很重要的</a:t>
            </a:r>
            <a:r>
              <a:rPr lang="en-US" altLang="zh-CN" sz="2400" dirty="0"/>
              <a:t>token</a:t>
            </a:r>
            <a:r>
              <a:rPr lang="zh-CN" altLang="en-US" sz="2400" dirty="0"/>
              <a:t>。</a:t>
            </a:r>
            <a:r>
              <a:rPr lang="en-US" altLang="zh-CN" sz="2400" dirty="0"/>
              <a:t> </a:t>
            </a:r>
          </a:p>
          <a:p>
            <a:pPr lvl="1"/>
            <a:r>
              <a:rPr lang="zh-CN" altLang="en-US" sz="2000" dirty="0"/>
              <a:t>解决方法：融合剪掉的特征</a:t>
            </a:r>
            <a:r>
              <a:rPr lang="en-US" altLang="zh-CN" sz="2000" dirty="0"/>
              <a:t> </a:t>
            </a:r>
          </a:p>
          <a:p>
            <a:pPr lvl="1"/>
            <a:endParaRPr lang="zh-CN" altLang="en-US" sz="2000" dirty="0"/>
          </a:p>
        </p:txBody>
      </p:sp>
      <p:sp>
        <p:nvSpPr>
          <p:cNvPr id="4" name="灯片编号占位符 3">
            <a:extLst>
              <a:ext uri="{FF2B5EF4-FFF2-40B4-BE49-F238E27FC236}">
                <a16:creationId xmlns:a16="http://schemas.microsoft.com/office/drawing/2014/main" id="{826EF03B-2BB1-8A6F-819D-8E224E96A051}"/>
              </a:ext>
            </a:extLst>
          </p:cNvPr>
          <p:cNvSpPr>
            <a:spLocks noGrp="1"/>
          </p:cNvSpPr>
          <p:nvPr>
            <p:ph type="sldNum" sz="quarter" idx="12"/>
          </p:nvPr>
        </p:nvSpPr>
        <p:spPr/>
        <p:txBody>
          <a:bodyPr/>
          <a:lstStyle/>
          <a:p>
            <a:fld id="{C536968F-8ADA-4A53-88C1-D8DA183B7D79}" type="slidenum">
              <a:rPr lang="zh-CN" altLang="en-US" smtClean="0"/>
              <a:pPr/>
              <a:t>8</a:t>
            </a:fld>
            <a:endParaRPr lang="zh-CN" altLang="en-US"/>
          </a:p>
        </p:txBody>
      </p:sp>
      <p:pic>
        <p:nvPicPr>
          <p:cNvPr id="9" name="图片 8">
            <a:extLst>
              <a:ext uri="{FF2B5EF4-FFF2-40B4-BE49-F238E27FC236}">
                <a16:creationId xmlns:a16="http://schemas.microsoft.com/office/drawing/2014/main" id="{DA4870F8-0E5C-2C98-DC98-DC4F16B59C61}"/>
              </a:ext>
            </a:extLst>
          </p:cNvPr>
          <p:cNvPicPr>
            <a:picLocks noChangeAspect="1"/>
          </p:cNvPicPr>
          <p:nvPr/>
        </p:nvPicPr>
        <p:blipFill>
          <a:blip r:embed="rId3"/>
          <a:stretch>
            <a:fillRect/>
          </a:stretch>
        </p:blipFill>
        <p:spPr>
          <a:xfrm>
            <a:off x="1187624" y="2780928"/>
            <a:ext cx="6768752" cy="3336639"/>
          </a:xfrm>
          <a:prstGeom prst="rect">
            <a:avLst/>
          </a:prstGeom>
        </p:spPr>
      </p:pic>
      <p:sp>
        <p:nvSpPr>
          <p:cNvPr id="6" name="文本框 5">
            <a:extLst>
              <a:ext uri="{FF2B5EF4-FFF2-40B4-BE49-F238E27FC236}">
                <a16:creationId xmlns:a16="http://schemas.microsoft.com/office/drawing/2014/main" id="{32F878EA-DF81-9CC7-DC63-F0962081B2C0}"/>
              </a:ext>
            </a:extLst>
          </p:cNvPr>
          <p:cNvSpPr txBox="1"/>
          <p:nvPr/>
        </p:nvSpPr>
        <p:spPr>
          <a:xfrm>
            <a:off x="269875" y="6350456"/>
            <a:ext cx="6400685" cy="430887"/>
          </a:xfrm>
          <a:prstGeom prst="rect">
            <a:avLst/>
          </a:prstGeom>
          <a:noFill/>
        </p:spPr>
        <p:txBody>
          <a:bodyPr wrap="square">
            <a:spAutoFit/>
          </a:bodyPr>
          <a:lstStyle/>
          <a:p>
            <a:r>
              <a:rPr lang="en-US" altLang="zh-CN" sz="1100" b="0" i="0" dirty="0">
                <a:solidFill>
                  <a:srgbClr val="222222"/>
                </a:solidFill>
                <a:effectLst/>
                <a:latin typeface="Arial" panose="020B0604020202020204" pitchFamily="34" charset="0"/>
              </a:rPr>
              <a:t>Liang Y, Ge C, Tong Z, et al. Not all patches are what you need: Expediting vision transformers via token reorganizations[J]. arXiv preprint arXiv:2202.07800, 2022.</a:t>
            </a:r>
            <a:endParaRPr lang="zh-CN" altLang="en-US" sz="1100" dirty="0"/>
          </a:p>
        </p:txBody>
      </p:sp>
    </p:spTree>
    <p:extLst>
      <p:ext uri="{BB962C8B-B14F-4D97-AF65-F5344CB8AC3E}">
        <p14:creationId xmlns:p14="http://schemas.microsoft.com/office/powerpoint/2010/main" val="2551237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30C7F-793E-2E8B-6DF8-0873D3B281A8}"/>
              </a:ext>
            </a:extLst>
          </p:cNvPr>
          <p:cNvSpPr>
            <a:spLocks noGrp="1"/>
          </p:cNvSpPr>
          <p:nvPr>
            <p:ph type="title"/>
          </p:nvPr>
        </p:nvSpPr>
        <p:spPr/>
        <p:txBody>
          <a:bodyPr/>
          <a:lstStyle/>
          <a:p>
            <a:r>
              <a:rPr lang="zh-CN" altLang="en-US" dirty="0"/>
              <a:t>研究背景</a:t>
            </a:r>
          </a:p>
        </p:txBody>
      </p:sp>
      <p:sp>
        <p:nvSpPr>
          <p:cNvPr id="3" name="内容占位符 2">
            <a:extLst>
              <a:ext uri="{FF2B5EF4-FFF2-40B4-BE49-F238E27FC236}">
                <a16:creationId xmlns:a16="http://schemas.microsoft.com/office/drawing/2014/main" id="{E15DDA4E-79D5-90AC-954A-B8D9C0C74696}"/>
              </a:ext>
            </a:extLst>
          </p:cNvPr>
          <p:cNvSpPr>
            <a:spLocks noGrp="1"/>
          </p:cNvSpPr>
          <p:nvPr>
            <p:ph idx="1"/>
          </p:nvPr>
        </p:nvSpPr>
        <p:spPr/>
        <p:txBody>
          <a:bodyPr/>
          <a:lstStyle/>
          <a:p>
            <a:r>
              <a:rPr lang="en-US" altLang="zh-CN" sz="2400" dirty="0"/>
              <a:t> </a:t>
            </a:r>
            <a:r>
              <a:rPr lang="zh-CN" altLang="en-US" sz="2400" dirty="0"/>
              <a:t>存在问题</a:t>
            </a:r>
            <a:r>
              <a:rPr lang="en-US" altLang="zh-CN" sz="2400" dirty="0"/>
              <a:t>1</a:t>
            </a:r>
            <a:r>
              <a:rPr lang="zh-CN" altLang="en-US" sz="2400" dirty="0"/>
              <a:t>：可能会在较早的层中删除对最终表示和任务损失很重要的</a:t>
            </a:r>
            <a:r>
              <a:rPr lang="en-US" altLang="zh-CN" sz="2400" dirty="0"/>
              <a:t>token</a:t>
            </a:r>
            <a:r>
              <a:rPr lang="zh-CN" altLang="en-US" sz="2400" dirty="0"/>
              <a:t>。</a:t>
            </a:r>
            <a:r>
              <a:rPr lang="en-US" altLang="zh-CN" sz="2400" dirty="0"/>
              <a:t> </a:t>
            </a:r>
          </a:p>
          <a:p>
            <a:pPr lvl="1"/>
            <a:r>
              <a:rPr lang="zh-CN" altLang="en-US" sz="2000" dirty="0"/>
              <a:t>解决方法：融合相似的特征</a:t>
            </a:r>
            <a:r>
              <a:rPr lang="en-US" altLang="zh-CN" sz="2000" dirty="0"/>
              <a:t> </a:t>
            </a:r>
          </a:p>
          <a:p>
            <a:pPr lvl="1"/>
            <a:endParaRPr lang="zh-CN" altLang="en-US" sz="2000" dirty="0"/>
          </a:p>
        </p:txBody>
      </p:sp>
      <p:sp>
        <p:nvSpPr>
          <p:cNvPr id="4" name="灯片编号占位符 3">
            <a:extLst>
              <a:ext uri="{FF2B5EF4-FFF2-40B4-BE49-F238E27FC236}">
                <a16:creationId xmlns:a16="http://schemas.microsoft.com/office/drawing/2014/main" id="{826EF03B-2BB1-8A6F-819D-8E224E96A051}"/>
              </a:ext>
            </a:extLst>
          </p:cNvPr>
          <p:cNvSpPr>
            <a:spLocks noGrp="1"/>
          </p:cNvSpPr>
          <p:nvPr>
            <p:ph type="sldNum" sz="quarter" idx="12"/>
          </p:nvPr>
        </p:nvSpPr>
        <p:spPr/>
        <p:txBody>
          <a:bodyPr/>
          <a:lstStyle/>
          <a:p>
            <a:fld id="{C536968F-8ADA-4A53-88C1-D8DA183B7D79}" type="slidenum">
              <a:rPr lang="zh-CN" altLang="en-US" smtClean="0"/>
              <a:pPr/>
              <a:t>9</a:t>
            </a:fld>
            <a:endParaRPr lang="zh-CN" altLang="en-US"/>
          </a:p>
        </p:txBody>
      </p:sp>
      <p:pic>
        <p:nvPicPr>
          <p:cNvPr id="8" name="图片 7">
            <a:extLst>
              <a:ext uri="{FF2B5EF4-FFF2-40B4-BE49-F238E27FC236}">
                <a16:creationId xmlns:a16="http://schemas.microsoft.com/office/drawing/2014/main" id="{1E335CCF-EC61-4F48-20C0-3C156ECB8389}"/>
              </a:ext>
            </a:extLst>
          </p:cNvPr>
          <p:cNvPicPr>
            <a:picLocks noChangeAspect="1"/>
          </p:cNvPicPr>
          <p:nvPr/>
        </p:nvPicPr>
        <p:blipFill>
          <a:blip r:embed="rId3"/>
          <a:stretch>
            <a:fillRect/>
          </a:stretch>
        </p:blipFill>
        <p:spPr>
          <a:xfrm>
            <a:off x="612775" y="2780928"/>
            <a:ext cx="7529107" cy="3217658"/>
          </a:xfrm>
          <a:prstGeom prst="rect">
            <a:avLst/>
          </a:prstGeom>
        </p:spPr>
      </p:pic>
      <p:sp>
        <p:nvSpPr>
          <p:cNvPr id="6" name="文本框 5">
            <a:extLst>
              <a:ext uri="{FF2B5EF4-FFF2-40B4-BE49-F238E27FC236}">
                <a16:creationId xmlns:a16="http://schemas.microsoft.com/office/drawing/2014/main" id="{C8F11488-C352-716D-6B44-4731DE789BA7}"/>
              </a:ext>
            </a:extLst>
          </p:cNvPr>
          <p:cNvSpPr txBox="1"/>
          <p:nvPr/>
        </p:nvSpPr>
        <p:spPr>
          <a:xfrm>
            <a:off x="395536" y="6180435"/>
            <a:ext cx="5886301" cy="430887"/>
          </a:xfrm>
          <a:prstGeom prst="rect">
            <a:avLst/>
          </a:prstGeom>
          <a:noFill/>
        </p:spPr>
        <p:txBody>
          <a:bodyPr wrap="square">
            <a:spAutoFit/>
          </a:bodyPr>
          <a:lstStyle/>
          <a:p>
            <a:r>
              <a:rPr lang="en-US" altLang="zh-CN" sz="1100" b="0" i="0" dirty="0" err="1">
                <a:solidFill>
                  <a:srgbClr val="222222"/>
                </a:solidFill>
                <a:effectLst/>
                <a:latin typeface="Arial" panose="020B0604020202020204" pitchFamily="34" charset="0"/>
              </a:rPr>
              <a:t>Bolya</a:t>
            </a:r>
            <a:r>
              <a:rPr lang="en-US" altLang="zh-CN" sz="1100" b="0" i="0" dirty="0">
                <a:solidFill>
                  <a:srgbClr val="222222"/>
                </a:solidFill>
                <a:effectLst/>
                <a:latin typeface="Arial" panose="020B0604020202020204" pitchFamily="34" charset="0"/>
              </a:rPr>
              <a:t> D, Fu C Y, Dai X, et al. Token Merging: Your ViT But Faster[J]. arXiv preprint arXiv:2210.09461, 2022.</a:t>
            </a:r>
            <a:endParaRPr lang="zh-CN" altLang="en-US" sz="1100" dirty="0"/>
          </a:p>
        </p:txBody>
      </p:sp>
    </p:spTree>
    <p:extLst>
      <p:ext uri="{BB962C8B-B14F-4D97-AF65-F5344CB8AC3E}">
        <p14:creationId xmlns:p14="http://schemas.microsoft.com/office/powerpoint/2010/main" val="811311201"/>
      </p:ext>
    </p:extLst>
  </p:cSld>
  <p:clrMapOvr>
    <a:masterClrMapping/>
  </p:clrMapOvr>
</p:sld>
</file>

<file path=ppt/theme/theme1.xml><?xml version="1.0" encoding="utf-8"?>
<a:theme xmlns:a="http://schemas.openxmlformats.org/drawingml/2006/main" name="1_1">
  <a:themeElements>
    <a:clrScheme name="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fontScheme name="中性">
      <a:majorFont>
        <a:latin typeface="Arial"/>
        <a:ea typeface="黑体"/>
        <a:cs typeface=""/>
      </a:majorFont>
      <a:minorFont>
        <a:latin typeface="Palatino Linotype"/>
        <a:ea typeface="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19050" cap="flat" cmpd="sng" algn="ctr">
          <a:solidFill>
            <a:schemeClr val="accent1">
              <a:lumMod val="75000"/>
            </a:scheme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25125</TotalTime>
  <Pages>0</Pages>
  <Words>2269</Words>
  <Characters>0</Characters>
  <Application>Microsoft Office PowerPoint</Application>
  <DocSecurity>0</DocSecurity>
  <PresentationFormat>全屏显示(4:3)</PresentationFormat>
  <Lines>0</Lines>
  <Paragraphs>250</Paragraphs>
  <Slides>32</Slides>
  <Notes>27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-apple-system</vt:lpstr>
      <vt:lpstr>Arial</vt:lpstr>
      <vt:lpstr>Calibri</vt:lpstr>
      <vt:lpstr>Georgia</vt:lpstr>
      <vt:lpstr>Palatino Linotype</vt:lpstr>
      <vt:lpstr>Wingdings</vt:lpstr>
      <vt:lpstr>1_1</vt:lpstr>
      <vt:lpstr> Adaptive Token Sampling For Efficient Vision Transformers</vt:lpstr>
      <vt:lpstr>PowerPoint 演示文稿</vt:lpstr>
      <vt:lpstr>作者介绍</vt:lpstr>
      <vt:lpstr>作者介绍</vt:lpstr>
      <vt:lpstr>PowerPoint 演示文稿</vt:lpstr>
      <vt:lpstr>研究背景</vt:lpstr>
      <vt:lpstr>研究背景</vt:lpstr>
      <vt:lpstr>研究背景</vt:lpstr>
      <vt:lpstr>研究背景</vt:lpstr>
      <vt:lpstr>研究背景</vt:lpstr>
      <vt:lpstr>研究背景</vt:lpstr>
      <vt:lpstr>PowerPoint 演示文稿</vt:lpstr>
      <vt:lpstr>Adaptive Token Sampler</vt:lpstr>
      <vt:lpstr>Token Score Assignment</vt:lpstr>
      <vt:lpstr>Inverse Transform Sampling</vt:lpstr>
      <vt:lpstr>PowerPoint 演示文稿</vt:lpstr>
      <vt:lpstr> </vt:lpstr>
      <vt:lpstr> </vt:lpstr>
      <vt:lpstr>Ablation Experiments</vt:lpstr>
      <vt:lpstr>Ablation Experiments</vt:lpstr>
      <vt:lpstr>Visualization</vt:lpstr>
      <vt:lpstr>Visualization</vt:lpstr>
      <vt:lpstr>Visualization</vt:lpstr>
      <vt:lpstr>Ablation Experiments</vt:lpstr>
      <vt:lpstr> </vt:lpstr>
      <vt:lpstr> </vt:lpstr>
      <vt:lpstr>PowerPoint 演示文稿</vt:lpstr>
      <vt:lpstr>总结反思</vt:lpstr>
      <vt:lpstr> Thanks for Attention!  </vt:lpstr>
      <vt:lpstr>本文方法</vt:lpstr>
      <vt:lpstr>本文方法</vt:lpstr>
      <vt:lpstr>本文方法</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刘传彬</dc:creator>
  <cp:keywords>Research</cp:keywords>
  <dc:description/>
  <cp:lastModifiedBy>zhang ada</cp:lastModifiedBy>
  <cp:revision>1111</cp:revision>
  <dcterms:created xsi:type="dcterms:W3CDTF">2014-11-29T06:09:42Z</dcterms:created>
  <dcterms:modified xsi:type="dcterms:W3CDTF">2023-03-07T09:50:55Z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